
<file path=[Content_Types].xml><?xml version="1.0" encoding="utf-8"?>
<Types xmlns="http://schemas.openxmlformats.org/package/2006/content-types">
  <Default Extension="bin" ContentType="application/vnd.openxmlformats-officedocument.spreadsheetml.printerSettings"/>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https://frbprod1.sharepoint.com/sites/nycmdpubs/Shared Documents/HDC/"/>
    </mc:Choice>
  </mc:AlternateContent>
  <xr:revisionPtr revIDLastSave="3" documentId="8_{6366EBED-C215-4771-91ED-7AC40ABCDCB4}" xr6:coauthVersionLast="47" xr6:coauthVersionMax="47" xr10:uidLastSave="{E611B65D-C8AE-41CB-BC2C-5F3FA54DA605}"/>
  <bookViews>
    <workbookView xWindow="57480" yWindow="1785" windowWidth="29040" windowHeight="15720" firstSheet="1" activeTab="4" xr2:uid="{00000000-000D-0000-FFFF-FFFF00000000}"/>
  </bookViews>
  <sheets>
    <sheet name="Cover Sheet" sheetId="5" r:id="rId1"/>
    <sheet name="Chart1_Age_Distribution" sheetId="1" r:id="rId2"/>
    <sheet name="Chart2_Status" sheetId="2" r:id="rId3"/>
    <sheet name="Chart3_Map_State" sheetId="3" r:id="rId4"/>
    <sheet name="Chart4_Spillovers" sheetId="4" r:id="rId5"/>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9" uniqueCount="81">
  <si>
    <t>Age</t>
  </si>
  <si>
    <t>Age distribution of borrowers who default pre-pandemic (Mean = 36.4)</t>
  </si>
  <si>
    <t>Age distribution of newly defaulted borrowers (Mean = 38.9)</t>
  </si>
  <si>
    <t>2019 Status</t>
  </si>
  <si>
    <t>percentage</t>
  </si>
  <si>
    <t>Defaulted</t>
  </si>
  <si>
    <t>Delinquent</t>
  </si>
  <si>
    <t>Current w/ &gt;$0 Payment</t>
  </si>
  <si>
    <t>Current w/ $0 Payment</t>
  </si>
  <si>
    <t>Not a Borrower</t>
  </si>
  <si>
    <t>state</t>
  </si>
  <si>
    <t>% Newly Defaulted</t>
  </si>
  <si>
    <t>AK</t>
  </si>
  <si>
    <t>AL</t>
  </si>
  <si>
    <t>AR</t>
  </si>
  <si>
    <t>AZ</t>
  </si>
  <si>
    <t>CA</t>
  </si>
  <si>
    <t>CO</t>
  </si>
  <si>
    <t>CT</t>
  </si>
  <si>
    <t>DC</t>
  </si>
  <si>
    <t>DE</t>
  </si>
  <si>
    <t>FL</t>
  </si>
  <si>
    <t>GA</t>
  </si>
  <si>
    <t>GU</t>
  </si>
  <si>
    <t>HI</t>
  </si>
  <si>
    <t>IA</t>
  </si>
  <si>
    <t>ID</t>
  </si>
  <si>
    <t>IL</t>
  </si>
  <si>
    <t>IN</t>
  </si>
  <si>
    <t>KS</t>
  </si>
  <si>
    <t>KY</t>
  </si>
  <si>
    <t>LA</t>
  </si>
  <si>
    <t>MA</t>
  </si>
  <si>
    <t>MD</t>
  </si>
  <si>
    <t>ME</t>
  </si>
  <si>
    <t>MI</t>
  </si>
  <si>
    <t>MN</t>
  </si>
  <si>
    <t>MO</t>
  </si>
  <si>
    <t>MS</t>
  </si>
  <si>
    <t>MT</t>
  </si>
  <si>
    <t>NC</t>
  </si>
  <si>
    <t>ND</t>
  </si>
  <si>
    <t>NE</t>
  </si>
  <si>
    <t>NH</t>
  </si>
  <si>
    <t>NJ</t>
  </si>
  <si>
    <t>NM</t>
  </si>
  <si>
    <t>NV</t>
  </si>
  <si>
    <t>NY</t>
  </si>
  <si>
    <t>OH</t>
  </si>
  <si>
    <t>OK</t>
  </si>
  <si>
    <t>OR</t>
  </si>
  <si>
    <t>PA</t>
  </si>
  <si>
    <t>RI</t>
  </si>
  <si>
    <t>SC</t>
  </si>
  <si>
    <t>SD</t>
  </si>
  <si>
    <t>TN</t>
  </si>
  <si>
    <t>TX</t>
  </si>
  <si>
    <t>UT</t>
  </si>
  <si>
    <t>VA</t>
  </si>
  <si>
    <t>VT</t>
  </si>
  <si>
    <t>WA</t>
  </si>
  <si>
    <t>WI</t>
  </si>
  <si>
    <t>WV</t>
  </si>
  <si>
    <t>WY</t>
  </si>
  <si>
    <t>% delinquent on credit cards</t>
  </si>
  <si>
    <t>% delinquent on auto loans</t>
  </si>
  <si>
    <t>period</t>
  </si>
  <si>
    <r>
      <rPr>
        <sz val="11"/>
        <color theme="0" tint="-0.499984740745262"/>
        <rFont val="Arial Narrow"/>
        <family val="2"/>
      </rPr>
      <t>NEW YORK FED</t>
    </r>
    <r>
      <rPr>
        <sz val="11"/>
        <color theme="3" tint="0.59999389629810485"/>
        <rFont val="Arial Narrow"/>
        <family val="2"/>
      </rPr>
      <t xml:space="preserve">  </t>
    </r>
    <r>
      <rPr>
        <b/>
        <sz val="11"/>
        <color theme="3" tint="0.59999389629810485"/>
        <rFont val="Arial Narrow"/>
        <family val="2"/>
      </rPr>
      <t>ECONOMIC RESEARCH</t>
    </r>
  </si>
  <si>
    <t>https://www.newyorkfed.org/research</t>
  </si>
  <si>
    <t>Liberty Street Economics</t>
  </si>
  <si>
    <r>
      <rPr>
        <b/>
        <sz val="11"/>
        <color theme="1"/>
        <rFont val="Aptos Narrow"/>
        <family val="2"/>
        <scheme val="minor"/>
      </rPr>
      <t>Suggested citation:</t>
    </r>
    <r>
      <rPr>
        <sz val="11"/>
        <rFont val="Calibri"/>
        <family val="2"/>
      </rPr>
      <t xml:space="preserve">
</t>
    </r>
  </si>
  <si>
    <t>For any questions, please contact New York Fed Research Publications.</t>
  </si>
  <si>
    <t>Please refer to our Terms of Use.</t>
  </si>
  <si>
    <r>
      <rPr>
        <sz val="11"/>
        <color theme="0" tint="-0.49995422223578601"/>
        <rFont val="Arial Narrow"/>
        <family val="2"/>
      </rPr>
      <t>NEW YORK FED</t>
    </r>
    <r>
      <rPr>
        <sz val="11"/>
        <color theme="0"/>
        <rFont val="Arial Narrow"/>
        <family val="2"/>
      </rPr>
      <t xml:space="preserve">  </t>
    </r>
    <r>
      <rPr>
        <b/>
        <sz val="11"/>
        <color theme="3" tint="0.59996337778862885"/>
        <rFont val="Arial Narrow"/>
        <family val="2"/>
      </rPr>
      <t>ECONOMIC RESEARCH</t>
    </r>
  </si>
  <si>
    <t>Federal Student Loan Defaults Return After Pandemic Pause</t>
  </si>
  <si>
    <t>By Zara Jacob, Donghoon Lee, Daniel Mangrum, Joelle W. Scally, and Wilbert van der Klaauw</t>
  </si>
  <si>
    <t>Zara Jacob, Donghoon Lee, Daniel Mangrum, Joelle W. Scally, and Wilbert van der Klaauw, “Federal Student Loan Defaults Return After Pandemic Pause,” Federal Reserve Bank of New York Liberty Street Economics, May 12, 2026, https://libertystreeteconomics.newyorkfed.org/2026/05/federal-student-loan-defaults-return-after-pandemic-pause/.</t>
  </si>
  <si>
    <t>Source: New York Fed Consumer Credit Panel/Equifax</t>
  </si>
  <si>
    <t>2019:Q4</t>
  </si>
  <si>
    <t>2020:Q3</t>
  </si>
  <si>
    <t>2026:Q1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17" x14ac:knownFonts="1">
    <font>
      <sz val="11"/>
      <name val="Calibri"/>
    </font>
    <font>
      <b/>
      <sz val="11"/>
      <color theme="1"/>
      <name val="Aptos Narrow"/>
      <family val="2"/>
      <scheme val="minor"/>
    </font>
    <font>
      <u/>
      <sz val="11"/>
      <color theme="10"/>
      <name val="Calibri"/>
      <family val="2"/>
    </font>
    <font>
      <sz val="11"/>
      <color theme="0"/>
      <name val="Arial Narrow"/>
      <family val="2"/>
    </font>
    <font>
      <sz val="11"/>
      <color theme="0" tint="-0.499984740745262"/>
      <name val="Arial Narrow"/>
      <family val="2"/>
    </font>
    <font>
      <sz val="11"/>
      <color theme="3" tint="0.59999389629810485"/>
      <name val="Arial Narrow"/>
      <family val="2"/>
    </font>
    <font>
      <b/>
      <sz val="11"/>
      <color theme="3" tint="0.59999389629810485"/>
      <name val="Arial Narrow"/>
      <family val="2"/>
    </font>
    <font>
      <b/>
      <sz val="11"/>
      <color rgb="FF001F33"/>
      <name val="Aptos Narrow"/>
      <family val="2"/>
      <scheme val="minor"/>
    </font>
    <font>
      <u/>
      <sz val="20"/>
      <color theme="10"/>
      <name val="Aptos Narrow"/>
      <family val="2"/>
      <scheme val="minor"/>
    </font>
    <font>
      <b/>
      <sz val="36"/>
      <color rgb="FF001F33"/>
      <name val="Roboto Condensed"/>
    </font>
    <font>
      <i/>
      <sz val="11"/>
      <color rgb="FF42515A"/>
      <name val="Georgia"/>
      <family val="1"/>
    </font>
    <font>
      <sz val="11"/>
      <color theme="2" tint="-0.499984740745262"/>
      <name val="Aptos Narrow"/>
      <family val="2"/>
      <scheme val="minor"/>
    </font>
    <font>
      <sz val="11"/>
      <color theme="4" tint="-0.24994659260841701"/>
      <name val="Aptos Narrow"/>
      <family val="2"/>
      <scheme val="minor"/>
    </font>
    <font>
      <sz val="11"/>
      <color theme="0" tint="-0.49995422223578601"/>
      <name val="Arial Narrow"/>
      <family val="2"/>
    </font>
    <font>
      <b/>
      <sz val="11"/>
      <color theme="3" tint="0.59996337778862885"/>
      <name val="Arial Narrow"/>
      <family val="2"/>
    </font>
    <font>
      <u/>
      <sz val="20"/>
      <color theme="10"/>
      <name val="Calibri"/>
      <family val="2"/>
    </font>
    <font>
      <sz val="11"/>
      <name val="Calibri"/>
      <family val="2"/>
    </font>
  </fonts>
  <fills count="4">
    <fill>
      <patternFill patternType="none"/>
    </fill>
    <fill>
      <patternFill patternType="gray125"/>
    </fill>
    <fill>
      <patternFill patternType="solid">
        <fgColor rgb="FF001F33"/>
        <bgColor indexed="64"/>
      </patternFill>
    </fill>
    <fill>
      <patternFill patternType="solid">
        <fgColor theme="0"/>
        <bgColor indexed="64"/>
      </patternFill>
    </fill>
  </fills>
  <borders count="11">
    <border>
      <left/>
      <right/>
      <top/>
      <bottom/>
      <diagonal/>
    </border>
    <border>
      <left/>
      <right/>
      <top/>
      <bottom/>
      <diagonal/>
    </border>
    <border>
      <left style="thin">
        <color theme="0"/>
      </left>
      <right style="thin">
        <color theme="0"/>
      </right>
      <top style="thin">
        <color theme="0"/>
      </top>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theme="0"/>
      </bottom>
      <diagonal/>
    </border>
    <border>
      <left style="thin">
        <color theme="0"/>
      </left>
      <right style="thin">
        <color theme="0"/>
      </right>
      <top/>
      <bottom style="thin">
        <color theme="0"/>
      </bottom>
      <diagonal/>
    </border>
    <border>
      <left style="thin">
        <color theme="0"/>
      </left>
      <right/>
      <top/>
      <bottom/>
      <diagonal/>
    </border>
    <border>
      <left/>
      <right style="thin">
        <color theme="0"/>
      </right>
      <top/>
      <bottom/>
      <diagonal/>
    </border>
    <border>
      <left style="thin">
        <color theme="0"/>
      </left>
      <right/>
      <top style="thin">
        <color theme="0"/>
      </top>
      <bottom style="thin">
        <color theme="0"/>
      </bottom>
      <diagonal/>
    </border>
    <border>
      <left style="thin">
        <color theme="0"/>
      </left>
      <right/>
      <top style="thin">
        <color theme="0" tint="-0.34998626667073579"/>
      </top>
      <bottom/>
      <diagonal/>
    </border>
    <border>
      <left/>
      <right/>
      <top style="thin">
        <color theme="0" tint="-0.34998626667073579"/>
      </top>
      <bottom/>
      <diagonal/>
    </border>
  </borders>
  <cellStyleXfs count="2">
    <xf numFmtId="0" fontId="0" fillId="0" borderId="0"/>
    <xf numFmtId="0" fontId="2" fillId="0" borderId="0" applyNumberFormat="0" applyFill="0" applyBorder="0" applyAlignment="0" applyProtection="0"/>
  </cellStyleXfs>
  <cellXfs count="28">
    <xf numFmtId="0" fontId="0" fillId="0" borderId="0" xfId="0"/>
    <xf numFmtId="1" fontId="0" fillId="0" borderId="1" xfId="0" applyNumberFormat="1" applyBorder="1"/>
    <xf numFmtId="1" fontId="0" fillId="0" borderId="0" xfId="0" applyNumberFormat="1"/>
    <xf numFmtId="164" fontId="0" fillId="0" borderId="1" xfId="0" applyNumberFormat="1" applyBorder="1"/>
    <xf numFmtId="0" fontId="0" fillId="2" borderId="0" xfId="0" applyFill="1"/>
    <xf numFmtId="0" fontId="7" fillId="2" borderId="1" xfId="1" applyFont="1" applyFill="1" applyBorder="1"/>
    <xf numFmtId="0" fontId="0" fillId="3" borderId="0" xfId="0" applyFill="1"/>
    <xf numFmtId="0" fontId="0" fillId="3" borderId="2" xfId="0" applyFill="1" applyBorder="1"/>
    <xf numFmtId="0" fontId="9" fillId="0" borderId="2" xfId="0" applyFont="1" applyBorder="1" applyAlignment="1">
      <alignment horizontal="left"/>
    </xf>
    <xf numFmtId="0" fontId="0" fillId="0" borderId="3" xfId="0" applyBorder="1" applyAlignment="1">
      <alignment horizontal="left"/>
    </xf>
    <xf numFmtId="0" fontId="0" fillId="0" borderId="4" xfId="0" applyBorder="1" applyAlignment="1">
      <alignment horizontal="left"/>
    </xf>
    <xf numFmtId="0" fontId="0" fillId="0" borderId="5" xfId="0" applyBorder="1" applyAlignment="1">
      <alignment horizontal="left"/>
    </xf>
    <xf numFmtId="0" fontId="0" fillId="0" borderId="4" xfId="0" applyBorder="1"/>
    <xf numFmtId="0" fontId="10" fillId="0" borderId="0" xfId="0" applyFont="1"/>
    <xf numFmtId="0" fontId="0" fillId="0" borderId="8" xfId="0" applyBorder="1"/>
    <xf numFmtId="0" fontId="11" fillId="3" borderId="1" xfId="1" applyFont="1" applyFill="1" applyBorder="1"/>
    <xf numFmtId="0" fontId="12" fillId="0" borderId="6" xfId="1" applyFont="1" applyBorder="1"/>
    <xf numFmtId="0" fontId="12" fillId="0" borderId="9" xfId="1" applyFont="1" applyBorder="1"/>
    <xf numFmtId="0" fontId="0" fillId="3" borderId="10" xfId="0" applyFill="1" applyBorder="1"/>
    <xf numFmtId="0" fontId="12" fillId="3" borderId="1" xfId="1" applyFont="1" applyFill="1" applyBorder="1"/>
    <xf numFmtId="0" fontId="3" fillId="2" borderId="0" xfId="0" applyFont="1" applyFill="1" applyAlignment="1">
      <alignment wrapText="1"/>
    </xf>
    <xf numFmtId="0" fontId="8" fillId="0" borderId="0" xfId="1" applyFont="1" applyAlignment="1">
      <alignment horizontal="left"/>
    </xf>
    <xf numFmtId="0" fontId="15" fillId="0" borderId="4" xfId="1" applyFont="1" applyBorder="1" applyAlignment="1">
      <alignment horizontal="left" vertical="center" wrapText="1"/>
    </xf>
    <xf numFmtId="0" fontId="0" fillId="3" borderId="0" xfId="0" applyFill="1" applyAlignment="1">
      <alignment horizontal="left" vertical="center" wrapText="1"/>
    </xf>
    <xf numFmtId="0" fontId="11" fillId="0" borderId="6" xfId="1" applyFont="1" applyBorder="1" applyAlignment="1">
      <alignment horizontal="left" vertical="top" wrapText="1"/>
    </xf>
    <xf numFmtId="0" fontId="11" fillId="0" borderId="0" xfId="1" applyFont="1" applyAlignment="1">
      <alignment horizontal="left" vertical="top" wrapText="1"/>
    </xf>
    <xf numFmtId="0" fontId="11" fillId="0" borderId="7" xfId="1" applyFont="1" applyBorder="1" applyAlignment="1">
      <alignment horizontal="left" vertical="top" wrapText="1"/>
    </xf>
    <xf numFmtId="0" fontId="16" fillId="0" borderId="0" xfId="0" applyFont="1"/>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newyorkfed.org/" TargetMode="External"/><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newyorkfed.org/" TargetMode="External"/><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newyorkfed.org/" TargetMode="External"/><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newyorkfed.org/" TargetMode="External"/><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newyorkfed.org/" TargetMode="External"/><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oneCellAnchor>
    <xdr:from>
      <xdr:col>0</xdr:col>
      <xdr:colOff>0</xdr:colOff>
      <xdr:row>0</xdr:row>
      <xdr:rowOff>151944</xdr:rowOff>
    </xdr:from>
    <xdr:ext cx="1651000" cy="638631"/>
    <xdr:pic>
      <xdr:nvPicPr>
        <xdr:cNvPr id="2" name="Picture 1" descr="Logo for the Federal Reserve Bank of New York.">
          <a:extLst>
            <a:ext uri="{FF2B5EF4-FFF2-40B4-BE49-F238E27FC236}">
              <a16:creationId xmlns:a16="http://schemas.microsoft.com/office/drawing/2014/main" id="{2D8AB749-F985-47B1-9FAD-687DDF5F8FEB}"/>
            </a:ext>
            <a:ext uri="{C183D7F6-B498-43B3-948B-1728B52AA6E4}">
              <adec:decorative xmlns:adec="http://schemas.microsoft.com/office/drawing/2017/decorative" val="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1944"/>
          <a:ext cx="1651000" cy="638631"/>
        </a:xfrm>
        <a:prstGeom prst="rect">
          <a:avLst/>
        </a:prstGeom>
      </xdr:spPr>
    </xdr:pic>
    <xdr:clientData/>
  </xdr:oneCellAnchor>
  <xdr:oneCellAnchor>
    <xdr:from>
      <xdr:col>0</xdr:col>
      <xdr:colOff>0</xdr:colOff>
      <xdr:row>0</xdr:row>
      <xdr:rowOff>30163</xdr:rowOff>
    </xdr:from>
    <xdr:ext cx="1670051" cy="727792"/>
    <xdr:pic>
      <xdr:nvPicPr>
        <xdr:cNvPr id="3" name="Picture 2" descr="Logo of the Federal Reserve Bank of New York. This includes eagle and circle in light color over dark blue.&#10;">
          <a:hlinkClick xmlns:r="http://schemas.openxmlformats.org/officeDocument/2006/relationships" r:id="rId2"/>
          <a:extLst>
            <a:ext uri="{FF2B5EF4-FFF2-40B4-BE49-F238E27FC236}">
              <a16:creationId xmlns:a16="http://schemas.microsoft.com/office/drawing/2014/main" id="{359FD040-4F35-447F-B767-C4C4C2C46487}"/>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30163"/>
          <a:ext cx="1670051" cy="727792"/>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0</xdr:col>
      <xdr:colOff>0</xdr:colOff>
      <xdr:row>0</xdr:row>
      <xdr:rowOff>151944</xdr:rowOff>
    </xdr:from>
    <xdr:ext cx="1651000" cy="638631"/>
    <xdr:pic>
      <xdr:nvPicPr>
        <xdr:cNvPr id="2" name="Picture 1" descr="Logo of the Federal Reserve Bank of New York. Eagle with circle including words Federal Reserve Bank of New York light colored on dark blue background.">
          <a:extLst>
            <a:ext uri="{FF2B5EF4-FFF2-40B4-BE49-F238E27FC236}">
              <a16:creationId xmlns:a16="http://schemas.microsoft.com/office/drawing/2014/main" id="{99A6E03D-43B6-4585-8D64-1EF183A5EF3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1944"/>
          <a:ext cx="1651000" cy="638631"/>
        </a:xfrm>
        <a:prstGeom prst="rect">
          <a:avLst/>
        </a:prstGeom>
      </xdr:spPr>
    </xdr:pic>
    <xdr:clientData/>
  </xdr:oneCellAnchor>
  <xdr:oneCellAnchor>
    <xdr:from>
      <xdr:col>0</xdr:col>
      <xdr:colOff>0</xdr:colOff>
      <xdr:row>0</xdr:row>
      <xdr:rowOff>30163</xdr:rowOff>
    </xdr:from>
    <xdr:ext cx="1670051" cy="727792"/>
    <xdr:pic>
      <xdr:nvPicPr>
        <xdr:cNvPr id="3" name="Picture 2" descr="Logo of the Federal Reserve Bank of New York. Eagle with circle including words Federal Reserve Bank of New York light colored on dark blue background.">
          <a:hlinkClick xmlns:r="http://schemas.openxmlformats.org/officeDocument/2006/relationships" r:id="rId2"/>
          <a:extLst>
            <a:ext uri="{FF2B5EF4-FFF2-40B4-BE49-F238E27FC236}">
              <a16:creationId xmlns:a16="http://schemas.microsoft.com/office/drawing/2014/main" id="{83A18630-7C9C-48FD-9E50-FA5313B75273}"/>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30163"/>
          <a:ext cx="1670051" cy="72779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xdr:oneCellAnchor>
    <xdr:from>
      <xdr:col>0</xdr:col>
      <xdr:colOff>0</xdr:colOff>
      <xdr:row>0</xdr:row>
      <xdr:rowOff>151944</xdr:rowOff>
    </xdr:from>
    <xdr:ext cx="1651000" cy="638631"/>
    <xdr:pic>
      <xdr:nvPicPr>
        <xdr:cNvPr id="2" name="Picture 1" descr="Logo of the Federal Reserve Bank of New York. Eagle with circle including words Federal Reserve Bank of New York light colored on dark blue background.">
          <a:extLst>
            <a:ext uri="{FF2B5EF4-FFF2-40B4-BE49-F238E27FC236}">
              <a16:creationId xmlns:a16="http://schemas.microsoft.com/office/drawing/2014/main" id="{877C08C0-4273-407C-9C49-A3EF26B35E7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1944"/>
          <a:ext cx="1651000" cy="638631"/>
        </a:xfrm>
        <a:prstGeom prst="rect">
          <a:avLst/>
        </a:prstGeom>
      </xdr:spPr>
    </xdr:pic>
    <xdr:clientData/>
  </xdr:oneCellAnchor>
  <xdr:oneCellAnchor>
    <xdr:from>
      <xdr:col>0</xdr:col>
      <xdr:colOff>0</xdr:colOff>
      <xdr:row>0</xdr:row>
      <xdr:rowOff>30163</xdr:rowOff>
    </xdr:from>
    <xdr:ext cx="1670051" cy="727792"/>
    <xdr:pic>
      <xdr:nvPicPr>
        <xdr:cNvPr id="3" name="Picture 2" descr="Logo of the Federal Reserve Bank of New York. Eagle with circle including words Federal Reserve Bank of New York light colored on dark blue background.">
          <a:hlinkClick xmlns:r="http://schemas.openxmlformats.org/officeDocument/2006/relationships" r:id="rId2"/>
          <a:extLst>
            <a:ext uri="{FF2B5EF4-FFF2-40B4-BE49-F238E27FC236}">
              <a16:creationId xmlns:a16="http://schemas.microsoft.com/office/drawing/2014/main" id="{FA404217-0048-4CA6-86D8-8D76F4BED3DA}"/>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30163"/>
          <a:ext cx="1670051" cy="727792"/>
        </a:xfrm>
        <a:prstGeom prst="rect">
          <a:avLst/>
        </a:prstGeom>
      </xdr:spPr>
    </xdr:pic>
    <xdr:clientData/>
  </xdr:oneCellAnchor>
</xdr:wsDr>
</file>

<file path=xl/drawings/drawing4.xml><?xml version="1.0" encoding="utf-8"?>
<xdr:wsDr xmlns:xdr="http://schemas.openxmlformats.org/drawingml/2006/spreadsheetDrawing" xmlns:a="http://schemas.openxmlformats.org/drawingml/2006/main">
  <xdr:oneCellAnchor>
    <xdr:from>
      <xdr:col>0</xdr:col>
      <xdr:colOff>0</xdr:colOff>
      <xdr:row>0</xdr:row>
      <xdr:rowOff>151944</xdr:rowOff>
    </xdr:from>
    <xdr:ext cx="1651000" cy="638631"/>
    <xdr:pic>
      <xdr:nvPicPr>
        <xdr:cNvPr id="2" name="Picture 1" descr="Logo of the Federal Reserve Bank of New York. Eagle with circle including words Federal Reserve Bank of New York light colored on dark blue background.">
          <a:extLst>
            <a:ext uri="{FF2B5EF4-FFF2-40B4-BE49-F238E27FC236}">
              <a16:creationId xmlns:a16="http://schemas.microsoft.com/office/drawing/2014/main" id="{BEA29DE5-A5C5-40F5-8F55-D4F13A71198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1944"/>
          <a:ext cx="1651000" cy="638631"/>
        </a:xfrm>
        <a:prstGeom prst="rect">
          <a:avLst/>
        </a:prstGeom>
      </xdr:spPr>
    </xdr:pic>
    <xdr:clientData/>
  </xdr:oneCellAnchor>
  <xdr:oneCellAnchor>
    <xdr:from>
      <xdr:col>0</xdr:col>
      <xdr:colOff>0</xdr:colOff>
      <xdr:row>0</xdr:row>
      <xdr:rowOff>30163</xdr:rowOff>
    </xdr:from>
    <xdr:ext cx="1670051" cy="727792"/>
    <xdr:pic>
      <xdr:nvPicPr>
        <xdr:cNvPr id="3" name="Picture 2" descr="Logo of the Federal Reserve Bank of New York. Eagle with circle including words Federal Reserve Bank of New York light colored on dark blue background.">
          <a:hlinkClick xmlns:r="http://schemas.openxmlformats.org/officeDocument/2006/relationships" r:id="rId2"/>
          <a:extLst>
            <a:ext uri="{FF2B5EF4-FFF2-40B4-BE49-F238E27FC236}">
              <a16:creationId xmlns:a16="http://schemas.microsoft.com/office/drawing/2014/main" id="{7CCC0637-6B10-4725-9AF0-D199C467A1BC}"/>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30163"/>
          <a:ext cx="1670051" cy="727792"/>
        </a:xfrm>
        <a:prstGeom prst="rect">
          <a:avLst/>
        </a:prstGeom>
      </xdr:spPr>
    </xdr:pic>
    <xdr:clientData/>
  </xdr:oneCellAnchor>
</xdr:wsDr>
</file>

<file path=xl/drawings/drawing5.xml><?xml version="1.0" encoding="utf-8"?>
<xdr:wsDr xmlns:xdr="http://schemas.openxmlformats.org/drawingml/2006/spreadsheetDrawing" xmlns:a="http://schemas.openxmlformats.org/drawingml/2006/main">
  <xdr:oneCellAnchor>
    <xdr:from>
      <xdr:col>0</xdr:col>
      <xdr:colOff>0</xdr:colOff>
      <xdr:row>0</xdr:row>
      <xdr:rowOff>151944</xdr:rowOff>
    </xdr:from>
    <xdr:ext cx="1651000" cy="638631"/>
    <xdr:pic>
      <xdr:nvPicPr>
        <xdr:cNvPr id="2" name="Picture 1" descr="Logo of the Federal Reserve Bank of New York. Eagle with circle including words Federal Reserve Bank of New York light colored on dark blue background.">
          <a:extLst>
            <a:ext uri="{FF2B5EF4-FFF2-40B4-BE49-F238E27FC236}">
              <a16:creationId xmlns:a16="http://schemas.microsoft.com/office/drawing/2014/main" id="{D68F703E-DCE1-46F4-BAC6-EEDC189BD33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151944"/>
          <a:ext cx="1651000" cy="638631"/>
        </a:xfrm>
        <a:prstGeom prst="rect">
          <a:avLst/>
        </a:prstGeom>
      </xdr:spPr>
    </xdr:pic>
    <xdr:clientData/>
  </xdr:oneCellAnchor>
  <xdr:oneCellAnchor>
    <xdr:from>
      <xdr:col>0</xdr:col>
      <xdr:colOff>0</xdr:colOff>
      <xdr:row>0</xdr:row>
      <xdr:rowOff>30163</xdr:rowOff>
    </xdr:from>
    <xdr:ext cx="1670051" cy="727792"/>
    <xdr:pic>
      <xdr:nvPicPr>
        <xdr:cNvPr id="3" name="Picture 2" descr="Logo of the Federal Reserve Bank of New York. Eagle with circle including words Federal Reserve Bank of New York light colored on dark blue background.">
          <a:hlinkClick xmlns:r="http://schemas.openxmlformats.org/officeDocument/2006/relationships" r:id="rId2"/>
          <a:extLst>
            <a:ext uri="{FF2B5EF4-FFF2-40B4-BE49-F238E27FC236}">
              <a16:creationId xmlns:a16="http://schemas.microsoft.com/office/drawing/2014/main" id="{941F729B-DE83-439B-B95D-791A08FF29F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30163"/>
          <a:ext cx="1670051" cy="727792"/>
        </a:xfrm>
        <a:prstGeom prst="rect">
          <a:avLst/>
        </a:prstGeom>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libertystreeteconomics.newyorkfed.org/" TargetMode="External"/><Relationship Id="rId7" Type="http://schemas.openxmlformats.org/officeDocument/2006/relationships/printerSettings" Target="../printerSettings/printerSettings1.bin"/><Relationship Id="rId2" Type="http://schemas.openxmlformats.org/officeDocument/2006/relationships/hyperlink" Target="https://libertystreeteconomics.newyorkfed.org/2022/05/refinance-boom-winds-down/" TargetMode="External"/><Relationship Id="rId1" Type="http://schemas.openxmlformats.org/officeDocument/2006/relationships/hyperlink" Target="https://www.newyorkfed.org/research.html" TargetMode="External"/><Relationship Id="rId6" Type="http://schemas.openxmlformats.org/officeDocument/2006/relationships/hyperlink" Target="https://libertystreeteconomics.newyorkfed.org/2026/05/federal-student-loan-defaults-return-after-pandemic-pause/" TargetMode="External"/><Relationship Id="rId5" Type="http://schemas.openxmlformats.org/officeDocument/2006/relationships/hyperlink" Target="mailto:Robert.Powell@ny.frb.org" TargetMode="External"/><Relationship Id="rId4" Type="http://schemas.openxmlformats.org/officeDocument/2006/relationships/hyperlink" Target="https://www.newyorkfed.org/privacy/termsofuse.html"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www.newyorkfed.org/research.html"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hyperlink" Target="https://www.newyorkfed.org/research.html" TargetMode="Externa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hyperlink" Target="https://www.newyorkfed.org/research.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www.newyorkfed.org/research.htm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236F83-FB41-43B2-B5DF-739B619F5718}">
  <dimension ref="A1:O633"/>
  <sheetViews>
    <sheetView workbookViewId="0"/>
  </sheetViews>
  <sheetFormatPr defaultColWidth="8.81640625" defaultRowHeight="14.5" x14ac:dyDescent="0.35"/>
  <sheetData>
    <row r="1" spans="1:15" s="4" customFormat="1" x14ac:dyDescent="0.35"/>
    <row r="2" spans="1:15" s="4" customFormat="1" ht="15" customHeight="1" x14ac:dyDescent="0.35">
      <c r="D2" s="20" t="s">
        <v>67</v>
      </c>
      <c r="E2" s="20"/>
      <c r="F2" s="20"/>
      <c r="G2" s="20"/>
      <c r="H2" s="20"/>
      <c r="I2" s="20"/>
      <c r="J2" s="20"/>
      <c r="K2" s="20"/>
    </row>
    <row r="3" spans="1:15" s="4" customFormat="1" ht="15" customHeight="1" x14ac:dyDescent="0.35">
      <c r="D3" s="20"/>
      <c r="E3" s="20"/>
      <c r="F3" s="20"/>
      <c r="G3" s="20"/>
      <c r="H3" s="20"/>
      <c r="I3" s="20"/>
      <c r="J3" s="20"/>
      <c r="K3" s="20"/>
    </row>
    <row r="4" spans="1:15" s="4" customFormat="1" x14ac:dyDescent="0.35">
      <c r="D4" s="5" t="s">
        <v>68</v>
      </c>
    </row>
    <row r="5" spans="1:15" s="6" customFormat="1" x14ac:dyDescent="0.35"/>
    <row r="6" spans="1:15" s="6" customFormat="1" ht="26" x14ac:dyDescent="0.6">
      <c r="D6" s="21" t="s">
        <v>69</v>
      </c>
      <c r="E6" s="21"/>
      <c r="F6" s="21"/>
      <c r="G6" s="21"/>
      <c r="H6" s="21"/>
      <c r="I6" s="21"/>
      <c r="J6" s="21"/>
      <c r="K6" s="21"/>
      <c r="L6" s="21"/>
      <c r="M6" s="21"/>
    </row>
    <row r="7" spans="1:15" s="7" customFormat="1" ht="45.5" x14ac:dyDescent="0.95">
      <c r="D7" s="8"/>
      <c r="E7" s="8"/>
      <c r="F7" s="8"/>
      <c r="G7" s="8"/>
      <c r="H7" s="8"/>
      <c r="I7" s="8"/>
      <c r="J7" s="8"/>
      <c r="K7" s="8"/>
      <c r="L7" s="8"/>
      <c r="M7" s="8"/>
    </row>
    <row r="8" spans="1:15" s="10" customFormat="1" ht="63" customHeight="1" x14ac:dyDescent="0.35">
      <c r="A8" s="9"/>
      <c r="D8" s="22" t="s">
        <v>74</v>
      </c>
      <c r="E8" s="22"/>
      <c r="F8" s="22"/>
      <c r="G8" s="22"/>
      <c r="H8" s="22"/>
      <c r="I8" s="22"/>
      <c r="J8" s="22"/>
      <c r="K8" s="22"/>
      <c r="L8" s="22"/>
    </row>
    <row r="9" spans="1:15" s="11" customFormat="1" x14ac:dyDescent="0.35"/>
    <row r="10" spans="1:15" s="12" customFormat="1" x14ac:dyDescent="0.35">
      <c r="D10" s="13" t="s">
        <v>75</v>
      </c>
    </row>
    <row r="11" spans="1:15" s="12" customFormat="1" x14ac:dyDescent="0.35"/>
    <row r="12" spans="1:15" s="12" customFormat="1" x14ac:dyDescent="0.35"/>
    <row r="13" spans="1:15" s="12" customFormat="1" x14ac:dyDescent="0.35">
      <c r="D13" s="23" t="s">
        <v>70</v>
      </c>
      <c r="E13" s="23"/>
      <c r="F13" s="23"/>
      <c r="G13" s="23"/>
      <c r="H13" s="23"/>
      <c r="I13" s="23"/>
      <c r="J13" s="23"/>
      <c r="K13" s="23"/>
      <c r="L13" s="23"/>
      <c r="M13" s="23"/>
      <c r="N13" s="23"/>
      <c r="O13" s="23"/>
    </row>
    <row r="14" spans="1:15" s="12" customFormat="1" ht="78.650000000000006" customHeight="1" x14ac:dyDescent="0.35">
      <c r="D14" s="24" t="s">
        <v>76</v>
      </c>
      <c r="E14" s="25"/>
      <c r="F14" s="25"/>
      <c r="G14" s="25"/>
      <c r="H14" s="25"/>
      <c r="I14" s="25"/>
      <c r="J14" s="25"/>
      <c r="K14" s="25"/>
      <c r="L14" s="25"/>
      <c r="M14" s="26"/>
    </row>
    <row r="15" spans="1:15" s="12" customFormat="1" ht="23.25" customHeight="1" x14ac:dyDescent="0.35">
      <c r="B15" s="14"/>
      <c r="C15" s="14"/>
      <c r="D15" s="15" t="s">
        <v>77</v>
      </c>
      <c r="E15" s="6"/>
      <c r="F15" s="6"/>
      <c r="G15" s="6"/>
      <c r="H15" s="6"/>
      <c r="I15" s="6"/>
      <c r="J15" s="6"/>
    </row>
    <row r="16" spans="1:15" s="12" customFormat="1" ht="23.25" customHeight="1" x14ac:dyDescent="0.35">
      <c r="B16" s="14"/>
      <c r="C16" s="14"/>
      <c r="D16" s="16"/>
      <c r="E16" s="6"/>
      <c r="F16" s="6"/>
      <c r="G16" s="6"/>
      <c r="H16" s="6"/>
      <c r="I16" s="6"/>
      <c r="J16" s="6"/>
    </row>
    <row r="17" spans="2:10" s="12" customFormat="1" ht="23.25" customHeight="1" x14ac:dyDescent="0.35">
      <c r="B17" s="14"/>
      <c r="C17" s="14"/>
      <c r="D17" s="17" t="s">
        <v>71</v>
      </c>
      <c r="E17" s="18"/>
      <c r="F17" s="18"/>
      <c r="G17" s="6"/>
      <c r="H17" s="6"/>
      <c r="I17" s="6"/>
      <c r="J17" s="6"/>
    </row>
    <row r="18" spans="2:10" s="12" customFormat="1" x14ac:dyDescent="0.35">
      <c r="D18" s="19" t="s">
        <v>72</v>
      </c>
      <c r="E18" s="6"/>
      <c r="F18" s="6"/>
      <c r="G18" s="6"/>
      <c r="H18" s="6"/>
      <c r="I18" s="6"/>
      <c r="J18" s="6"/>
    </row>
    <row r="19" spans="2:10" s="12" customFormat="1" x14ac:dyDescent="0.35"/>
    <row r="20" spans="2:10" s="12" customFormat="1" x14ac:dyDescent="0.35"/>
    <row r="21" spans="2:10" s="12" customFormat="1" x14ac:dyDescent="0.35"/>
    <row r="22" spans="2:10" s="12" customFormat="1" x14ac:dyDescent="0.35"/>
    <row r="23" spans="2:10" s="12" customFormat="1" x14ac:dyDescent="0.35"/>
    <row r="24" spans="2:10" s="12" customFormat="1" x14ac:dyDescent="0.35"/>
    <row r="25" spans="2:10" s="12" customFormat="1" x14ac:dyDescent="0.35"/>
    <row r="26" spans="2:10" s="12" customFormat="1" x14ac:dyDescent="0.35"/>
    <row r="27" spans="2:10" s="12" customFormat="1" x14ac:dyDescent="0.35"/>
    <row r="28" spans="2:10" s="12" customFormat="1" x14ac:dyDescent="0.35"/>
    <row r="29" spans="2:10" s="12" customFormat="1" x14ac:dyDescent="0.35"/>
    <row r="30" spans="2:10" s="12" customFormat="1" x14ac:dyDescent="0.35"/>
    <row r="31" spans="2:10" s="12" customFormat="1" x14ac:dyDescent="0.35"/>
    <row r="32" spans="2:10" s="12" customFormat="1" x14ac:dyDescent="0.35"/>
    <row r="33" s="12" customFormat="1" x14ac:dyDescent="0.35"/>
    <row r="34" s="12" customFormat="1" x14ac:dyDescent="0.35"/>
    <row r="35" s="12" customFormat="1" x14ac:dyDescent="0.35"/>
    <row r="36" s="12" customFormat="1" x14ac:dyDescent="0.35"/>
    <row r="37" s="12" customFormat="1" x14ac:dyDescent="0.35"/>
    <row r="38" s="12" customFormat="1" x14ac:dyDescent="0.35"/>
    <row r="39" s="12" customFormat="1" x14ac:dyDescent="0.35"/>
    <row r="40" s="12" customFormat="1" x14ac:dyDescent="0.35"/>
    <row r="41" s="12" customFormat="1" x14ac:dyDescent="0.35"/>
    <row r="42" s="12" customFormat="1" x14ac:dyDescent="0.35"/>
    <row r="43" s="12" customFormat="1" x14ac:dyDescent="0.35"/>
    <row r="44" s="12" customFormat="1" x14ac:dyDescent="0.35"/>
    <row r="45" s="12" customFormat="1" x14ac:dyDescent="0.35"/>
    <row r="46" s="12" customFormat="1" x14ac:dyDescent="0.35"/>
    <row r="47" s="12" customFormat="1" x14ac:dyDescent="0.35"/>
    <row r="48" s="12" customFormat="1" x14ac:dyDescent="0.35"/>
    <row r="49" s="12" customFormat="1" x14ac:dyDescent="0.35"/>
    <row r="50" s="12" customFormat="1" x14ac:dyDescent="0.35"/>
    <row r="51" s="12" customFormat="1" x14ac:dyDescent="0.35"/>
    <row r="52" s="12" customFormat="1" x14ac:dyDescent="0.35"/>
    <row r="53" s="12" customFormat="1" x14ac:dyDescent="0.35"/>
    <row r="54" s="12" customFormat="1" x14ac:dyDescent="0.35"/>
    <row r="55" s="12" customFormat="1" x14ac:dyDescent="0.35"/>
    <row r="56" s="12" customFormat="1" x14ac:dyDescent="0.35"/>
    <row r="57" s="12" customFormat="1" x14ac:dyDescent="0.35"/>
    <row r="58" s="12" customFormat="1" x14ac:dyDescent="0.35"/>
    <row r="59" s="12" customFormat="1" x14ac:dyDescent="0.35"/>
    <row r="60" s="12" customFormat="1" x14ac:dyDescent="0.35"/>
    <row r="61" s="12" customFormat="1" x14ac:dyDescent="0.35"/>
    <row r="62" s="12" customFormat="1" x14ac:dyDescent="0.35"/>
    <row r="63" s="12" customFormat="1" x14ac:dyDescent="0.35"/>
    <row r="64" s="12" customFormat="1" x14ac:dyDescent="0.35"/>
    <row r="65" s="12" customFormat="1" x14ac:dyDescent="0.35"/>
    <row r="66" s="12" customFormat="1" x14ac:dyDescent="0.35"/>
    <row r="67" s="12" customFormat="1" x14ac:dyDescent="0.35"/>
    <row r="68" s="12" customFormat="1" x14ac:dyDescent="0.35"/>
    <row r="69" s="12" customFormat="1" x14ac:dyDescent="0.35"/>
    <row r="70" s="12" customFormat="1" x14ac:dyDescent="0.35"/>
    <row r="71" s="12" customFormat="1" x14ac:dyDescent="0.35"/>
    <row r="72" s="12" customFormat="1" x14ac:dyDescent="0.35"/>
    <row r="73" s="12" customFormat="1" x14ac:dyDescent="0.35"/>
    <row r="74" s="12" customFormat="1" x14ac:dyDescent="0.35"/>
    <row r="75" s="12" customFormat="1" x14ac:dyDescent="0.35"/>
    <row r="76" s="12" customFormat="1" x14ac:dyDescent="0.35"/>
    <row r="77" s="12" customFormat="1" x14ac:dyDescent="0.35"/>
    <row r="78" s="12" customFormat="1" x14ac:dyDescent="0.35"/>
    <row r="79" s="12" customFormat="1" x14ac:dyDescent="0.35"/>
    <row r="80" s="12" customFormat="1" x14ac:dyDescent="0.35"/>
    <row r="81" s="12" customFormat="1" x14ac:dyDescent="0.35"/>
    <row r="82" s="12" customFormat="1" x14ac:dyDescent="0.35"/>
    <row r="83" s="12" customFormat="1" x14ac:dyDescent="0.35"/>
    <row r="84" s="12" customFormat="1" x14ac:dyDescent="0.35"/>
    <row r="85" s="12" customFormat="1" x14ac:dyDescent="0.35"/>
    <row r="86" s="12" customFormat="1" x14ac:dyDescent="0.35"/>
    <row r="87" s="12" customFormat="1" x14ac:dyDescent="0.35"/>
    <row r="88" s="12" customFormat="1" x14ac:dyDescent="0.35"/>
    <row r="89" s="12" customFormat="1" x14ac:dyDescent="0.35"/>
    <row r="90" s="12" customFormat="1" x14ac:dyDescent="0.35"/>
    <row r="91" s="12" customFormat="1" x14ac:dyDescent="0.35"/>
    <row r="92" s="12" customFormat="1" x14ac:dyDescent="0.35"/>
    <row r="93" s="12" customFormat="1" x14ac:dyDescent="0.35"/>
    <row r="94" s="12" customFormat="1" x14ac:dyDescent="0.35"/>
    <row r="95" s="12" customFormat="1" x14ac:dyDescent="0.35"/>
    <row r="96" s="12" customFormat="1" x14ac:dyDescent="0.35"/>
    <row r="97" s="12" customFormat="1" x14ac:dyDescent="0.35"/>
    <row r="98" s="12" customFormat="1" x14ac:dyDescent="0.35"/>
    <row r="99" s="12" customFormat="1" x14ac:dyDescent="0.35"/>
    <row r="100" s="12" customFormat="1" x14ac:dyDescent="0.35"/>
    <row r="101" s="12" customFormat="1" x14ac:dyDescent="0.35"/>
    <row r="102" s="12" customFormat="1" x14ac:dyDescent="0.35"/>
    <row r="103" s="12" customFormat="1" x14ac:dyDescent="0.35"/>
    <row r="104" s="12" customFormat="1" x14ac:dyDescent="0.35"/>
    <row r="105" s="12" customFormat="1" x14ac:dyDescent="0.35"/>
    <row r="106" s="12" customFormat="1" x14ac:dyDescent="0.35"/>
    <row r="107" s="12" customFormat="1" x14ac:dyDescent="0.35"/>
    <row r="108" s="12" customFormat="1" x14ac:dyDescent="0.35"/>
    <row r="109" s="12" customFormat="1" x14ac:dyDescent="0.35"/>
    <row r="110" s="12" customFormat="1" x14ac:dyDescent="0.35"/>
    <row r="111" s="12" customFormat="1" x14ac:dyDescent="0.35"/>
    <row r="112" s="12" customFormat="1" x14ac:dyDescent="0.35"/>
    <row r="113" s="12" customFormat="1" x14ac:dyDescent="0.35"/>
    <row r="114" s="12" customFormat="1" x14ac:dyDescent="0.35"/>
    <row r="115" s="12" customFormat="1" x14ac:dyDescent="0.35"/>
    <row r="116" s="12" customFormat="1" x14ac:dyDescent="0.35"/>
    <row r="117" s="12" customFormat="1" x14ac:dyDescent="0.35"/>
    <row r="118" s="12" customFormat="1" x14ac:dyDescent="0.35"/>
    <row r="119" s="12" customFormat="1" x14ac:dyDescent="0.35"/>
    <row r="120" s="12" customFormat="1" x14ac:dyDescent="0.35"/>
    <row r="121" s="12" customFormat="1" x14ac:dyDescent="0.35"/>
    <row r="122" s="12" customFormat="1" x14ac:dyDescent="0.35"/>
    <row r="123" s="12" customFormat="1" x14ac:dyDescent="0.35"/>
    <row r="124" s="12" customFormat="1" x14ac:dyDescent="0.35"/>
    <row r="125" s="12" customFormat="1" x14ac:dyDescent="0.35"/>
    <row r="126" s="12" customFormat="1" x14ac:dyDescent="0.35"/>
    <row r="127" s="12" customFormat="1" x14ac:dyDescent="0.35"/>
    <row r="128" s="12" customFormat="1" x14ac:dyDescent="0.35"/>
    <row r="129" s="12" customFormat="1" x14ac:dyDescent="0.35"/>
    <row r="130" s="12" customFormat="1" x14ac:dyDescent="0.35"/>
    <row r="131" s="12" customFormat="1" x14ac:dyDescent="0.35"/>
    <row r="132" s="12" customFormat="1" x14ac:dyDescent="0.35"/>
    <row r="133" s="12" customFormat="1" x14ac:dyDescent="0.35"/>
    <row r="134" s="12" customFormat="1" x14ac:dyDescent="0.35"/>
    <row r="135" s="12" customFormat="1" x14ac:dyDescent="0.35"/>
    <row r="136" s="12" customFormat="1" x14ac:dyDescent="0.35"/>
    <row r="137" s="12" customFormat="1" x14ac:dyDescent="0.35"/>
    <row r="138" s="12" customFormat="1" x14ac:dyDescent="0.35"/>
    <row r="139" s="12" customFormat="1" x14ac:dyDescent="0.35"/>
    <row r="140" s="12" customFormat="1" x14ac:dyDescent="0.35"/>
    <row r="141" s="12" customFormat="1" x14ac:dyDescent="0.35"/>
    <row r="142" s="12" customFormat="1" x14ac:dyDescent="0.35"/>
    <row r="143" s="12" customFormat="1" x14ac:dyDescent="0.35"/>
    <row r="144" s="12" customFormat="1" x14ac:dyDescent="0.35"/>
    <row r="145" s="12" customFormat="1" x14ac:dyDescent="0.35"/>
    <row r="146" s="12" customFormat="1" x14ac:dyDescent="0.35"/>
    <row r="147" s="12" customFormat="1" x14ac:dyDescent="0.35"/>
    <row r="148" s="12" customFormat="1" x14ac:dyDescent="0.35"/>
    <row r="149" s="12" customFormat="1" x14ac:dyDescent="0.35"/>
    <row r="150" s="12" customFormat="1" x14ac:dyDescent="0.35"/>
    <row r="151" s="12" customFormat="1" x14ac:dyDescent="0.35"/>
    <row r="152" s="12" customFormat="1" x14ac:dyDescent="0.35"/>
    <row r="153" s="12" customFormat="1" x14ac:dyDescent="0.35"/>
    <row r="154" s="12" customFormat="1" x14ac:dyDescent="0.35"/>
    <row r="155" s="12" customFormat="1" x14ac:dyDescent="0.35"/>
    <row r="156" s="12" customFormat="1" x14ac:dyDescent="0.35"/>
    <row r="157" s="12" customFormat="1" x14ac:dyDescent="0.35"/>
    <row r="158" s="12" customFormat="1" x14ac:dyDescent="0.35"/>
    <row r="159" s="12" customFormat="1" x14ac:dyDescent="0.35"/>
    <row r="160" s="12" customFormat="1" x14ac:dyDescent="0.35"/>
    <row r="161" s="12" customFormat="1" x14ac:dyDescent="0.35"/>
    <row r="162" s="12" customFormat="1" x14ac:dyDescent="0.35"/>
    <row r="163" s="12" customFormat="1" x14ac:dyDescent="0.35"/>
    <row r="164" s="12" customFormat="1" x14ac:dyDescent="0.35"/>
    <row r="165" s="12" customFormat="1" x14ac:dyDescent="0.35"/>
    <row r="166" s="12" customFormat="1" x14ac:dyDescent="0.35"/>
    <row r="167" s="12" customFormat="1" x14ac:dyDescent="0.35"/>
    <row r="168" s="12" customFormat="1" x14ac:dyDescent="0.35"/>
    <row r="169" s="12" customFormat="1" x14ac:dyDescent="0.35"/>
    <row r="170" s="12" customFormat="1" x14ac:dyDescent="0.35"/>
    <row r="171" s="12" customFormat="1" x14ac:dyDescent="0.35"/>
    <row r="172" s="12" customFormat="1" x14ac:dyDescent="0.35"/>
    <row r="173" s="12" customFormat="1" x14ac:dyDescent="0.35"/>
    <row r="174" s="12" customFormat="1" x14ac:dyDescent="0.35"/>
    <row r="175" s="12" customFormat="1" x14ac:dyDescent="0.35"/>
    <row r="176" s="12" customFormat="1" x14ac:dyDescent="0.35"/>
    <row r="177" s="12" customFormat="1" x14ac:dyDescent="0.35"/>
    <row r="178" s="12" customFormat="1" x14ac:dyDescent="0.35"/>
    <row r="179" s="12" customFormat="1" x14ac:dyDescent="0.35"/>
    <row r="180" s="12" customFormat="1" x14ac:dyDescent="0.35"/>
    <row r="181" s="12" customFormat="1" x14ac:dyDescent="0.35"/>
    <row r="182" s="12" customFormat="1" x14ac:dyDescent="0.35"/>
    <row r="183" s="12" customFormat="1" x14ac:dyDescent="0.35"/>
    <row r="184" s="12" customFormat="1" x14ac:dyDescent="0.35"/>
    <row r="185" s="12" customFormat="1" x14ac:dyDescent="0.35"/>
    <row r="186" s="12" customFormat="1" x14ac:dyDescent="0.35"/>
    <row r="187" s="12" customFormat="1" x14ac:dyDescent="0.35"/>
    <row r="188" s="12" customFormat="1" x14ac:dyDescent="0.35"/>
    <row r="189" s="12" customFormat="1" x14ac:dyDescent="0.35"/>
    <row r="190" s="12" customFormat="1" x14ac:dyDescent="0.35"/>
    <row r="191" s="12" customFormat="1" x14ac:dyDescent="0.35"/>
    <row r="192" s="12" customFormat="1" x14ac:dyDescent="0.35"/>
    <row r="193" s="12" customFormat="1" x14ac:dyDescent="0.35"/>
    <row r="194" s="12" customFormat="1" x14ac:dyDescent="0.35"/>
    <row r="195" s="12" customFormat="1" x14ac:dyDescent="0.35"/>
    <row r="196" s="12" customFormat="1" x14ac:dyDescent="0.35"/>
    <row r="197" s="12" customFormat="1" x14ac:dyDescent="0.35"/>
    <row r="198" s="12" customFormat="1" x14ac:dyDescent="0.35"/>
    <row r="199" s="12" customFormat="1" x14ac:dyDescent="0.35"/>
    <row r="200" s="12" customFormat="1" x14ac:dyDescent="0.35"/>
    <row r="201" s="12" customFormat="1" x14ac:dyDescent="0.35"/>
    <row r="202" s="12" customFormat="1" x14ac:dyDescent="0.35"/>
    <row r="203" s="12" customFormat="1" x14ac:dyDescent="0.35"/>
    <row r="204" s="12" customFormat="1" x14ac:dyDescent="0.35"/>
    <row r="205" s="12" customFormat="1" x14ac:dyDescent="0.35"/>
    <row r="206" s="12" customFormat="1" x14ac:dyDescent="0.35"/>
    <row r="207" s="12" customFormat="1" x14ac:dyDescent="0.35"/>
    <row r="208" s="12" customFormat="1" x14ac:dyDescent="0.35"/>
    <row r="209" s="12" customFormat="1" x14ac:dyDescent="0.35"/>
    <row r="210" s="12" customFormat="1" x14ac:dyDescent="0.35"/>
    <row r="211" s="12" customFormat="1" x14ac:dyDescent="0.35"/>
    <row r="212" s="12" customFormat="1" x14ac:dyDescent="0.35"/>
    <row r="213" s="12" customFormat="1" x14ac:dyDescent="0.35"/>
    <row r="214" s="12" customFormat="1" x14ac:dyDescent="0.35"/>
    <row r="215" s="12" customFormat="1" x14ac:dyDescent="0.35"/>
    <row r="216" s="12" customFormat="1" x14ac:dyDescent="0.35"/>
    <row r="217" s="12" customFormat="1" x14ac:dyDescent="0.35"/>
    <row r="218" s="12" customFormat="1" x14ac:dyDescent="0.35"/>
    <row r="219" s="12" customFormat="1" x14ac:dyDescent="0.35"/>
    <row r="220" s="12" customFormat="1" x14ac:dyDescent="0.35"/>
    <row r="221" s="12" customFormat="1" x14ac:dyDescent="0.35"/>
    <row r="222" s="12" customFormat="1" x14ac:dyDescent="0.35"/>
    <row r="223" s="12" customFormat="1" x14ac:dyDescent="0.35"/>
    <row r="224" s="12" customFormat="1" x14ac:dyDescent="0.35"/>
    <row r="225" s="12" customFormat="1" x14ac:dyDescent="0.35"/>
    <row r="226" s="12" customFormat="1" x14ac:dyDescent="0.35"/>
    <row r="227" s="12" customFormat="1" x14ac:dyDescent="0.35"/>
    <row r="228" s="12" customFormat="1" x14ac:dyDescent="0.35"/>
    <row r="229" s="12" customFormat="1" x14ac:dyDescent="0.35"/>
    <row r="230" s="12" customFormat="1" x14ac:dyDescent="0.35"/>
    <row r="231" s="12" customFormat="1" x14ac:dyDescent="0.35"/>
    <row r="232" s="12" customFormat="1" x14ac:dyDescent="0.35"/>
    <row r="233" s="12" customFormat="1" x14ac:dyDescent="0.35"/>
    <row r="234" s="12" customFormat="1" x14ac:dyDescent="0.35"/>
    <row r="235" s="12" customFormat="1" x14ac:dyDescent="0.35"/>
    <row r="236" s="12" customFormat="1" x14ac:dyDescent="0.35"/>
    <row r="237" s="12" customFormat="1" x14ac:dyDescent="0.35"/>
    <row r="238" s="12" customFormat="1" x14ac:dyDescent="0.35"/>
    <row r="239" s="12" customFormat="1" x14ac:dyDescent="0.35"/>
    <row r="240" s="12" customFormat="1" x14ac:dyDescent="0.35"/>
    <row r="241" s="12" customFormat="1" x14ac:dyDescent="0.35"/>
    <row r="242" s="12" customFormat="1" x14ac:dyDescent="0.35"/>
    <row r="243" s="12" customFormat="1" x14ac:dyDescent="0.35"/>
    <row r="244" s="12" customFormat="1" x14ac:dyDescent="0.35"/>
    <row r="245" s="12" customFormat="1" x14ac:dyDescent="0.35"/>
    <row r="246" s="12" customFormat="1" x14ac:dyDescent="0.35"/>
    <row r="247" s="12" customFormat="1" x14ac:dyDescent="0.35"/>
    <row r="248" s="12" customFormat="1" x14ac:dyDescent="0.35"/>
    <row r="249" s="12" customFormat="1" x14ac:dyDescent="0.35"/>
    <row r="250" s="12" customFormat="1" x14ac:dyDescent="0.35"/>
    <row r="251" s="12" customFormat="1" x14ac:dyDescent="0.35"/>
    <row r="252" s="12" customFormat="1" x14ac:dyDescent="0.35"/>
    <row r="253" s="12" customFormat="1" x14ac:dyDescent="0.35"/>
    <row r="254" s="12" customFormat="1" x14ac:dyDescent="0.35"/>
    <row r="255" s="12" customFormat="1" x14ac:dyDescent="0.35"/>
    <row r="256" s="12" customFormat="1" x14ac:dyDescent="0.35"/>
    <row r="257" s="12" customFormat="1" x14ac:dyDescent="0.35"/>
    <row r="258" s="12" customFormat="1" x14ac:dyDescent="0.35"/>
    <row r="259" s="12" customFormat="1" x14ac:dyDescent="0.35"/>
    <row r="260" s="12" customFormat="1" x14ac:dyDescent="0.35"/>
    <row r="261" s="12" customFormat="1" x14ac:dyDescent="0.35"/>
    <row r="262" s="12" customFormat="1" x14ac:dyDescent="0.35"/>
    <row r="263" s="12" customFormat="1" x14ac:dyDescent="0.35"/>
    <row r="264" s="12" customFormat="1" x14ac:dyDescent="0.35"/>
    <row r="265" s="12" customFormat="1" x14ac:dyDescent="0.35"/>
    <row r="266" s="12" customFormat="1" x14ac:dyDescent="0.35"/>
    <row r="267" s="12" customFormat="1" x14ac:dyDescent="0.35"/>
    <row r="268" s="12" customFormat="1" x14ac:dyDescent="0.35"/>
    <row r="269" s="12" customFormat="1" x14ac:dyDescent="0.35"/>
    <row r="270" s="12" customFormat="1" x14ac:dyDescent="0.35"/>
    <row r="271" s="12" customFormat="1" x14ac:dyDescent="0.35"/>
    <row r="272" s="12" customFormat="1" x14ac:dyDescent="0.35"/>
    <row r="273" s="12" customFormat="1" x14ac:dyDescent="0.35"/>
    <row r="274" s="12" customFormat="1" x14ac:dyDescent="0.35"/>
    <row r="275" s="12" customFormat="1" x14ac:dyDescent="0.35"/>
    <row r="276" s="12" customFormat="1" x14ac:dyDescent="0.35"/>
    <row r="277" s="12" customFormat="1" x14ac:dyDescent="0.35"/>
    <row r="278" s="12" customFormat="1" x14ac:dyDescent="0.35"/>
    <row r="279" s="12" customFormat="1" x14ac:dyDescent="0.35"/>
    <row r="280" s="12" customFormat="1" x14ac:dyDescent="0.35"/>
    <row r="281" s="12" customFormat="1" x14ac:dyDescent="0.35"/>
    <row r="282" s="12" customFormat="1" x14ac:dyDescent="0.35"/>
    <row r="283" s="12" customFormat="1" x14ac:dyDescent="0.35"/>
    <row r="284" s="12" customFormat="1" x14ac:dyDescent="0.35"/>
    <row r="285" s="12" customFormat="1" x14ac:dyDescent="0.35"/>
    <row r="286" s="12" customFormat="1" x14ac:dyDescent="0.35"/>
    <row r="287" s="12" customFormat="1" x14ac:dyDescent="0.35"/>
    <row r="288" s="12" customFormat="1" x14ac:dyDescent="0.35"/>
    <row r="289" s="12" customFormat="1" x14ac:dyDescent="0.35"/>
    <row r="290" s="12" customFormat="1" x14ac:dyDescent="0.35"/>
    <row r="291" s="12" customFormat="1" x14ac:dyDescent="0.35"/>
    <row r="292" s="12" customFormat="1" x14ac:dyDescent="0.35"/>
    <row r="293" s="12" customFormat="1" x14ac:dyDescent="0.35"/>
    <row r="294" s="12" customFormat="1" x14ac:dyDescent="0.35"/>
    <row r="295" s="12" customFormat="1" x14ac:dyDescent="0.35"/>
    <row r="296" s="12" customFormat="1" x14ac:dyDescent="0.35"/>
    <row r="297" s="12" customFormat="1" x14ac:dyDescent="0.35"/>
    <row r="298" s="12" customFormat="1" x14ac:dyDescent="0.35"/>
    <row r="299" s="12" customFormat="1" x14ac:dyDescent="0.35"/>
    <row r="300" s="12" customFormat="1" x14ac:dyDescent="0.35"/>
    <row r="301" s="12" customFormat="1" x14ac:dyDescent="0.35"/>
    <row r="302" s="12" customFormat="1" x14ac:dyDescent="0.35"/>
    <row r="303" s="12" customFormat="1" x14ac:dyDescent="0.35"/>
    <row r="304" s="12" customFormat="1" x14ac:dyDescent="0.35"/>
    <row r="305" s="12" customFormat="1" x14ac:dyDescent="0.35"/>
    <row r="306" s="12" customFormat="1" x14ac:dyDescent="0.35"/>
    <row r="307" s="12" customFormat="1" x14ac:dyDescent="0.35"/>
    <row r="308" s="12" customFormat="1" x14ac:dyDescent="0.35"/>
    <row r="309" s="12" customFormat="1" x14ac:dyDescent="0.35"/>
    <row r="310" s="12" customFormat="1" x14ac:dyDescent="0.35"/>
    <row r="311" s="12" customFormat="1" x14ac:dyDescent="0.35"/>
    <row r="312" s="12" customFormat="1" x14ac:dyDescent="0.35"/>
    <row r="313" s="12" customFormat="1" x14ac:dyDescent="0.35"/>
    <row r="314" s="12" customFormat="1" x14ac:dyDescent="0.35"/>
    <row r="315" s="12" customFormat="1" x14ac:dyDescent="0.35"/>
    <row r="316" s="12" customFormat="1" x14ac:dyDescent="0.35"/>
    <row r="317" s="12" customFormat="1" x14ac:dyDescent="0.35"/>
    <row r="318" s="12" customFormat="1" x14ac:dyDescent="0.35"/>
    <row r="319" s="12" customFormat="1" x14ac:dyDescent="0.35"/>
    <row r="320" s="12" customFormat="1" x14ac:dyDescent="0.35"/>
    <row r="321" s="12" customFormat="1" x14ac:dyDescent="0.35"/>
    <row r="322" s="12" customFormat="1" x14ac:dyDescent="0.35"/>
    <row r="323" s="12" customFormat="1" x14ac:dyDescent="0.35"/>
    <row r="324" s="12" customFormat="1" x14ac:dyDescent="0.35"/>
    <row r="325" s="12" customFormat="1" x14ac:dyDescent="0.35"/>
    <row r="326" s="12" customFormat="1" x14ac:dyDescent="0.35"/>
    <row r="327" s="12" customFormat="1" x14ac:dyDescent="0.35"/>
    <row r="328" s="12" customFormat="1" x14ac:dyDescent="0.35"/>
    <row r="329" s="12" customFormat="1" x14ac:dyDescent="0.35"/>
    <row r="330" s="12" customFormat="1" x14ac:dyDescent="0.35"/>
    <row r="331" s="12" customFormat="1" x14ac:dyDescent="0.35"/>
    <row r="332" s="12" customFormat="1" x14ac:dyDescent="0.35"/>
    <row r="333" s="12" customFormat="1" x14ac:dyDescent="0.35"/>
    <row r="334" s="12" customFormat="1" x14ac:dyDescent="0.35"/>
    <row r="335" s="12" customFormat="1" x14ac:dyDescent="0.35"/>
    <row r="336" s="12" customFormat="1" x14ac:dyDescent="0.35"/>
    <row r="337" s="12" customFormat="1" x14ac:dyDescent="0.35"/>
    <row r="338" s="12" customFormat="1" x14ac:dyDescent="0.35"/>
    <row r="339" s="12" customFormat="1" x14ac:dyDescent="0.35"/>
    <row r="340" s="12" customFormat="1" x14ac:dyDescent="0.35"/>
    <row r="341" s="12" customFormat="1" x14ac:dyDescent="0.35"/>
    <row r="342" s="12" customFormat="1" x14ac:dyDescent="0.35"/>
    <row r="343" s="12" customFormat="1" x14ac:dyDescent="0.35"/>
    <row r="344" s="12" customFormat="1" x14ac:dyDescent="0.35"/>
    <row r="345" s="12" customFormat="1" x14ac:dyDescent="0.35"/>
    <row r="346" s="12" customFormat="1" x14ac:dyDescent="0.35"/>
    <row r="347" s="12" customFormat="1" x14ac:dyDescent="0.35"/>
    <row r="348" s="12" customFormat="1" x14ac:dyDescent="0.35"/>
    <row r="349" s="12" customFormat="1" x14ac:dyDescent="0.35"/>
    <row r="350" s="12" customFormat="1" x14ac:dyDescent="0.35"/>
    <row r="351" s="12" customFormat="1" x14ac:dyDescent="0.35"/>
    <row r="352" s="12" customFormat="1" x14ac:dyDescent="0.35"/>
    <row r="353" s="12" customFormat="1" x14ac:dyDescent="0.35"/>
    <row r="354" s="12" customFormat="1" x14ac:dyDescent="0.35"/>
    <row r="355" s="12" customFormat="1" x14ac:dyDescent="0.35"/>
    <row r="356" s="12" customFormat="1" x14ac:dyDescent="0.35"/>
    <row r="357" s="12" customFormat="1" x14ac:dyDescent="0.35"/>
    <row r="358" s="12" customFormat="1" x14ac:dyDescent="0.35"/>
    <row r="359" s="12" customFormat="1" x14ac:dyDescent="0.35"/>
    <row r="360" s="12" customFormat="1" x14ac:dyDescent="0.35"/>
    <row r="361" s="12" customFormat="1" x14ac:dyDescent="0.35"/>
    <row r="362" s="12" customFormat="1" x14ac:dyDescent="0.35"/>
    <row r="363" s="12" customFormat="1" x14ac:dyDescent="0.35"/>
    <row r="364" s="12" customFormat="1" x14ac:dyDescent="0.35"/>
    <row r="365" s="12" customFormat="1" x14ac:dyDescent="0.35"/>
    <row r="366" s="12" customFormat="1" x14ac:dyDescent="0.35"/>
    <row r="367" s="12" customFormat="1" x14ac:dyDescent="0.35"/>
    <row r="368" s="12" customFormat="1" x14ac:dyDescent="0.35"/>
    <row r="369" s="12" customFormat="1" x14ac:dyDescent="0.35"/>
    <row r="370" s="12" customFormat="1" x14ac:dyDescent="0.35"/>
    <row r="371" s="12" customFormat="1" x14ac:dyDescent="0.35"/>
    <row r="372" s="12" customFormat="1" x14ac:dyDescent="0.35"/>
    <row r="373" s="12" customFormat="1" x14ac:dyDescent="0.35"/>
    <row r="374" s="12" customFormat="1" x14ac:dyDescent="0.35"/>
    <row r="375" s="12" customFormat="1" x14ac:dyDescent="0.35"/>
    <row r="376" s="12" customFormat="1" x14ac:dyDescent="0.35"/>
    <row r="377" s="12" customFormat="1" x14ac:dyDescent="0.35"/>
    <row r="378" s="12" customFormat="1" x14ac:dyDescent="0.35"/>
    <row r="379" s="12" customFormat="1" x14ac:dyDescent="0.35"/>
    <row r="380" s="12" customFormat="1" x14ac:dyDescent="0.35"/>
    <row r="381" s="12" customFormat="1" x14ac:dyDescent="0.35"/>
    <row r="382" s="12" customFormat="1" x14ac:dyDescent="0.35"/>
    <row r="383" s="12" customFormat="1" x14ac:dyDescent="0.35"/>
    <row r="384" s="12" customFormat="1" x14ac:dyDescent="0.35"/>
    <row r="385" s="12" customFormat="1" x14ac:dyDescent="0.35"/>
    <row r="386" s="12" customFormat="1" x14ac:dyDescent="0.35"/>
    <row r="387" s="12" customFormat="1" x14ac:dyDescent="0.35"/>
    <row r="388" s="12" customFormat="1" x14ac:dyDescent="0.35"/>
    <row r="389" s="12" customFormat="1" x14ac:dyDescent="0.35"/>
    <row r="390" s="12" customFormat="1" x14ac:dyDescent="0.35"/>
    <row r="391" s="12" customFormat="1" x14ac:dyDescent="0.35"/>
    <row r="392" s="12" customFormat="1" x14ac:dyDescent="0.35"/>
    <row r="393" s="12" customFormat="1" x14ac:dyDescent="0.35"/>
    <row r="394" s="12" customFormat="1" x14ac:dyDescent="0.35"/>
    <row r="395" s="12" customFormat="1" x14ac:dyDescent="0.35"/>
    <row r="396" s="12" customFormat="1" x14ac:dyDescent="0.35"/>
    <row r="397" s="12" customFormat="1" x14ac:dyDescent="0.35"/>
    <row r="398" s="12" customFormat="1" x14ac:dyDescent="0.35"/>
    <row r="399" s="12" customFormat="1" x14ac:dyDescent="0.35"/>
    <row r="400" s="12" customFormat="1" x14ac:dyDescent="0.35"/>
    <row r="401" s="12" customFormat="1" x14ac:dyDescent="0.35"/>
    <row r="402" s="12" customFormat="1" x14ac:dyDescent="0.35"/>
    <row r="403" s="12" customFormat="1" x14ac:dyDescent="0.35"/>
    <row r="404" s="12" customFormat="1" x14ac:dyDescent="0.35"/>
    <row r="405" s="12" customFormat="1" x14ac:dyDescent="0.35"/>
    <row r="406" s="12" customFormat="1" x14ac:dyDescent="0.35"/>
    <row r="407" s="12" customFormat="1" x14ac:dyDescent="0.35"/>
    <row r="408" s="12" customFormat="1" x14ac:dyDescent="0.35"/>
    <row r="409" s="12" customFormat="1" x14ac:dyDescent="0.35"/>
    <row r="410" s="12" customFormat="1" x14ac:dyDescent="0.35"/>
    <row r="411" s="12" customFormat="1" x14ac:dyDescent="0.35"/>
    <row r="412" s="12" customFormat="1" x14ac:dyDescent="0.35"/>
    <row r="413" s="12" customFormat="1" x14ac:dyDescent="0.35"/>
    <row r="414" s="12" customFormat="1" x14ac:dyDescent="0.35"/>
    <row r="415" s="12" customFormat="1" x14ac:dyDescent="0.35"/>
    <row r="416" s="12" customFormat="1" x14ac:dyDescent="0.35"/>
    <row r="417" s="12" customFormat="1" x14ac:dyDescent="0.35"/>
    <row r="418" s="12" customFormat="1" x14ac:dyDescent="0.35"/>
    <row r="419" s="12" customFormat="1" x14ac:dyDescent="0.35"/>
    <row r="420" s="12" customFormat="1" x14ac:dyDescent="0.35"/>
    <row r="421" s="12" customFormat="1" x14ac:dyDescent="0.35"/>
    <row r="422" s="12" customFormat="1" x14ac:dyDescent="0.35"/>
    <row r="423" s="12" customFormat="1" x14ac:dyDescent="0.35"/>
    <row r="424" s="12" customFormat="1" x14ac:dyDescent="0.35"/>
    <row r="425" s="12" customFormat="1" x14ac:dyDescent="0.35"/>
    <row r="426" s="12" customFormat="1" x14ac:dyDescent="0.35"/>
    <row r="427" s="12" customFormat="1" x14ac:dyDescent="0.35"/>
    <row r="428" s="12" customFormat="1" x14ac:dyDescent="0.35"/>
    <row r="429" s="12" customFormat="1" x14ac:dyDescent="0.35"/>
    <row r="430" s="12" customFormat="1" x14ac:dyDescent="0.35"/>
    <row r="431" s="12" customFormat="1" x14ac:dyDescent="0.35"/>
    <row r="432" s="12" customFormat="1" x14ac:dyDescent="0.35"/>
    <row r="433" s="12" customFormat="1" x14ac:dyDescent="0.35"/>
    <row r="434" s="12" customFormat="1" x14ac:dyDescent="0.35"/>
    <row r="435" s="12" customFormat="1" x14ac:dyDescent="0.35"/>
    <row r="436" s="12" customFormat="1" x14ac:dyDescent="0.35"/>
    <row r="437" s="12" customFormat="1" x14ac:dyDescent="0.35"/>
    <row r="438" s="12" customFormat="1" x14ac:dyDescent="0.35"/>
    <row r="439" s="12" customFormat="1" x14ac:dyDescent="0.35"/>
    <row r="440" s="12" customFormat="1" x14ac:dyDescent="0.35"/>
    <row r="441" s="12" customFormat="1" x14ac:dyDescent="0.35"/>
    <row r="442" s="12" customFormat="1" x14ac:dyDescent="0.35"/>
    <row r="443" s="12" customFormat="1" x14ac:dyDescent="0.35"/>
    <row r="444" s="12" customFormat="1" x14ac:dyDescent="0.35"/>
    <row r="445" s="12" customFormat="1" x14ac:dyDescent="0.35"/>
    <row r="446" s="12" customFormat="1" x14ac:dyDescent="0.35"/>
    <row r="447" s="12" customFormat="1" x14ac:dyDescent="0.35"/>
    <row r="448" s="12" customFormat="1" x14ac:dyDescent="0.35"/>
    <row r="449" s="12" customFormat="1" x14ac:dyDescent="0.35"/>
    <row r="450" s="12" customFormat="1" x14ac:dyDescent="0.35"/>
    <row r="451" s="12" customFormat="1" x14ac:dyDescent="0.35"/>
    <row r="452" s="12" customFormat="1" x14ac:dyDescent="0.35"/>
    <row r="453" s="12" customFormat="1" x14ac:dyDescent="0.35"/>
    <row r="454" s="12" customFormat="1" x14ac:dyDescent="0.35"/>
    <row r="455" s="12" customFormat="1" x14ac:dyDescent="0.35"/>
    <row r="456" s="12" customFormat="1" x14ac:dyDescent="0.35"/>
    <row r="457" s="12" customFormat="1" x14ac:dyDescent="0.35"/>
    <row r="458" s="12" customFormat="1" x14ac:dyDescent="0.35"/>
    <row r="459" s="12" customFormat="1" x14ac:dyDescent="0.35"/>
    <row r="460" s="12" customFormat="1" x14ac:dyDescent="0.35"/>
    <row r="461" s="12" customFormat="1" x14ac:dyDescent="0.35"/>
    <row r="462" s="12" customFormat="1" x14ac:dyDescent="0.35"/>
    <row r="463" s="12" customFormat="1" x14ac:dyDescent="0.35"/>
    <row r="464" s="12" customFormat="1" x14ac:dyDescent="0.35"/>
    <row r="465" s="12" customFormat="1" x14ac:dyDescent="0.35"/>
    <row r="466" s="12" customFormat="1" x14ac:dyDescent="0.35"/>
    <row r="467" s="12" customFormat="1" x14ac:dyDescent="0.35"/>
    <row r="468" s="12" customFormat="1" x14ac:dyDescent="0.35"/>
    <row r="469" s="12" customFormat="1" x14ac:dyDescent="0.35"/>
    <row r="470" s="12" customFormat="1" x14ac:dyDescent="0.35"/>
    <row r="471" s="12" customFormat="1" x14ac:dyDescent="0.35"/>
    <row r="472" s="12" customFormat="1" x14ac:dyDescent="0.35"/>
    <row r="473" s="12" customFormat="1" x14ac:dyDescent="0.35"/>
    <row r="474" s="12" customFormat="1" x14ac:dyDescent="0.35"/>
    <row r="475" s="12" customFormat="1" x14ac:dyDescent="0.35"/>
    <row r="476" s="12" customFormat="1" x14ac:dyDescent="0.35"/>
    <row r="477" s="12" customFormat="1" x14ac:dyDescent="0.35"/>
    <row r="478" s="12" customFormat="1" x14ac:dyDescent="0.35"/>
    <row r="479" s="12" customFormat="1" x14ac:dyDescent="0.35"/>
    <row r="480" s="12" customFormat="1" x14ac:dyDescent="0.35"/>
    <row r="481" s="12" customFormat="1" x14ac:dyDescent="0.35"/>
    <row r="482" s="12" customFormat="1" x14ac:dyDescent="0.35"/>
    <row r="483" s="12" customFormat="1" x14ac:dyDescent="0.35"/>
    <row r="484" s="12" customFormat="1" x14ac:dyDescent="0.35"/>
    <row r="485" s="12" customFormat="1" x14ac:dyDescent="0.35"/>
    <row r="486" s="12" customFormat="1" x14ac:dyDescent="0.35"/>
    <row r="487" s="12" customFormat="1" x14ac:dyDescent="0.35"/>
    <row r="488" s="12" customFormat="1" x14ac:dyDescent="0.35"/>
    <row r="489" s="12" customFormat="1" x14ac:dyDescent="0.35"/>
    <row r="490" s="12" customFormat="1" x14ac:dyDescent="0.35"/>
    <row r="491" s="12" customFormat="1" x14ac:dyDescent="0.35"/>
    <row r="492" s="12" customFormat="1" x14ac:dyDescent="0.35"/>
    <row r="493" s="12" customFormat="1" x14ac:dyDescent="0.35"/>
    <row r="494" s="12" customFormat="1" x14ac:dyDescent="0.35"/>
    <row r="495" s="12" customFormat="1" x14ac:dyDescent="0.35"/>
    <row r="496" s="12" customFormat="1" x14ac:dyDescent="0.35"/>
    <row r="497" s="12" customFormat="1" x14ac:dyDescent="0.35"/>
    <row r="498" s="12" customFormat="1" x14ac:dyDescent="0.35"/>
    <row r="499" s="12" customFormat="1" x14ac:dyDescent="0.35"/>
    <row r="500" s="12" customFormat="1" x14ac:dyDescent="0.35"/>
    <row r="501" s="12" customFormat="1" x14ac:dyDescent="0.35"/>
    <row r="502" s="12" customFormat="1" x14ac:dyDescent="0.35"/>
    <row r="503" s="12" customFormat="1" x14ac:dyDescent="0.35"/>
    <row r="504" s="12" customFormat="1" x14ac:dyDescent="0.35"/>
    <row r="505" s="12" customFormat="1" x14ac:dyDescent="0.35"/>
    <row r="506" s="12" customFormat="1" x14ac:dyDescent="0.35"/>
    <row r="507" s="12" customFormat="1" x14ac:dyDescent="0.35"/>
    <row r="508" s="12" customFormat="1" x14ac:dyDescent="0.35"/>
    <row r="509" s="12" customFormat="1" x14ac:dyDescent="0.35"/>
    <row r="510" s="12" customFormat="1" x14ac:dyDescent="0.35"/>
    <row r="511" s="12" customFormat="1" x14ac:dyDescent="0.35"/>
    <row r="512" s="12" customFormat="1" x14ac:dyDescent="0.35"/>
    <row r="513" s="12" customFormat="1" x14ac:dyDescent="0.35"/>
    <row r="514" s="12" customFormat="1" x14ac:dyDescent="0.35"/>
    <row r="515" s="12" customFormat="1" x14ac:dyDescent="0.35"/>
    <row r="516" s="12" customFormat="1" x14ac:dyDescent="0.35"/>
    <row r="517" s="12" customFormat="1" x14ac:dyDescent="0.35"/>
    <row r="518" s="12" customFormat="1" x14ac:dyDescent="0.35"/>
    <row r="519" s="12" customFormat="1" x14ac:dyDescent="0.35"/>
    <row r="520" s="12" customFormat="1" x14ac:dyDescent="0.35"/>
    <row r="521" s="12" customFormat="1" x14ac:dyDescent="0.35"/>
    <row r="522" s="12" customFormat="1" x14ac:dyDescent="0.35"/>
    <row r="523" s="12" customFormat="1" x14ac:dyDescent="0.35"/>
    <row r="524" s="12" customFormat="1" x14ac:dyDescent="0.35"/>
    <row r="525" s="12" customFormat="1" x14ac:dyDescent="0.35"/>
    <row r="526" s="12" customFormat="1" x14ac:dyDescent="0.35"/>
    <row r="527" s="12" customFormat="1" x14ac:dyDescent="0.35"/>
    <row r="528" s="12" customFormat="1" x14ac:dyDescent="0.35"/>
    <row r="529" s="12" customFormat="1" x14ac:dyDescent="0.35"/>
    <row r="530" s="12" customFormat="1" x14ac:dyDescent="0.35"/>
    <row r="531" s="12" customFormat="1" x14ac:dyDescent="0.35"/>
    <row r="532" s="12" customFormat="1" x14ac:dyDescent="0.35"/>
    <row r="533" s="12" customFormat="1" x14ac:dyDescent="0.35"/>
    <row r="534" s="12" customFormat="1" x14ac:dyDescent="0.35"/>
    <row r="535" s="12" customFormat="1" x14ac:dyDescent="0.35"/>
    <row r="536" s="12" customFormat="1" x14ac:dyDescent="0.35"/>
    <row r="537" s="12" customFormat="1" x14ac:dyDescent="0.35"/>
    <row r="538" s="12" customFormat="1" x14ac:dyDescent="0.35"/>
    <row r="539" s="12" customFormat="1" x14ac:dyDescent="0.35"/>
    <row r="540" s="12" customFormat="1" x14ac:dyDescent="0.35"/>
    <row r="541" s="12" customFormat="1" x14ac:dyDescent="0.35"/>
    <row r="542" s="12" customFormat="1" x14ac:dyDescent="0.35"/>
    <row r="543" s="12" customFormat="1" x14ac:dyDescent="0.35"/>
    <row r="544" s="12" customFormat="1" x14ac:dyDescent="0.35"/>
    <row r="545" s="12" customFormat="1" x14ac:dyDescent="0.35"/>
    <row r="546" s="12" customFormat="1" x14ac:dyDescent="0.35"/>
    <row r="547" s="12" customFormat="1" x14ac:dyDescent="0.35"/>
    <row r="548" s="12" customFormat="1" x14ac:dyDescent="0.35"/>
    <row r="549" s="12" customFormat="1" x14ac:dyDescent="0.35"/>
    <row r="550" s="12" customFormat="1" x14ac:dyDescent="0.35"/>
    <row r="551" s="12" customFormat="1" x14ac:dyDescent="0.35"/>
    <row r="552" s="12" customFormat="1" x14ac:dyDescent="0.35"/>
    <row r="553" s="12" customFormat="1" x14ac:dyDescent="0.35"/>
    <row r="554" s="12" customFormat="1" x14ac:dyDescent="0.35"/>
    <row r="555" s="12" customFormat="1" x14ac:dyDescent="0.35"/>
    <row r="556" s="12" customFormat="1" x14ac:dyDescent="0.35"/>
    <row r="557" s="12" customFormat="1" x14ac:dyDescent="0.35"/>
    <row r="558" s="12" customFormat="1" x14ac:dyDescent="0.35"/>
    <row r="559" s="12" customFormat="1" x14ac:dyDescent="0.35"/>
    <row r="560" s="12" customFormat="1" x14ac:dyDescent="0.35"/>
    <row r="561" s="12" customFormat="1" x14ac:dyDescent="0.35"/>
    <row r="562" s="12" customFormat="1" x14ac:dyDescent="0.35"/>
    <row r="563" s="12" customFormat="1" x14ac:dyDescent="0.35"/>
    <row r="564" s="12" customFormat="1" x14ac:dyDescent="0.35"/>
    <row r="565" s="12" customFormat="1" x14ac:dyDescent="0.35"/>
    <row r="566" s="12" customFormat="1" x14ac:dyDescent="0.35"/>
    <row r="567" s="12" customFormat="1" x14ac:dyDescent="0.35"/>
    <row r="568" s="12" customFormat="1" x14ac:dyDescent="0.35"/>
    <row r="569" s="12" customFormat="1" x14ac:dyDescent="0.35"/>
    <row r="570" s="12" customFormat="1" x14ac:dyDescent="0.35"/>
    <row r="571" s="12" customFormat="1" x14ac:dyDescent="0.35"/>
    <row r="572" s="12" customFormat="1" x14ac:dyDescent="0.35"/>
    <row r="573" s="12" customFormat="1" x14ac:dyDescent="0.35"/>
    <row r="574" s="12" customFormat="1" x14ac:dyDescent="0.35"/>
    <row r="575" s="12" customFormat="1" x14ac:dyDescent="0.35"/>
    <row r="576" s="12" customFormat="1" x14ac:dyDescent="0.35"/>
    <row r="577" s="12" customFormat="1" x14ac:dyDescent="0.35"/>
    <row r="578" s="12" customFormat="1" x14ac:dyDescent="0.35"/>
    <row r="579" s="12" customFormat="1" x14ac:dyDescent="0.35"/>
    <row r="580" s="12" customFormat="1" x14ac:dyDescent="0.35"/>
    <row r="581" s="12" customFormat="1" x14ac:dyDescent="0.35"/>
    <row r="582" s="12" customFormat="1" x14ac:dyDescent="0.35"/>
    <row r="583" s="12" customFormat="1" x14ac:dyDescent="0.35"/>
    <row r="584" s="12" customFormat="1" x14ac:dyDescent="0.35"/>
    <row r="585" s="12" customFormat="1" x14ac:dyDescent="0.35"/>
    <row r="586" s="12" customFormat="1" x14ac:dyDescent="0.35"/>
    <row r="587" s="12" customFormat="1" x14ac:dyDescent="0.35"/>
    <row r="588" s="12" customFormat="1" x14ac:dyDescent="0.35"/>
    <row r="589" s="12" customFormat="1" x14ac:dyDescent="0.35"/>
    <row r="590" s="12" customFormat="1" x14ac:dyDescent="0.35"/>
    <row r="591" s="12" customFormat="1" x14ac:dyDescent="0.35"/>
    <row r="592" s="12" customFormat="1" x14ac:dyDescent="0.35"/>
    <row r="593" s="12" customFormat="1" x14ac:dyDescent="0.35"/>
    <row r="594" s="12" customFormat="1" x14ac:dyDescent="0.35"/>
    <row r="595" s="12" customFormat="1" x14ac:dyDescent="0.35"/>
    <row r="596" s="12" customFormat="1" x14ac:dyDescent="0.35"/>
    <row r="597" s="12" customFormat="1" x14ac:dyDescent="0.35"/>
    <row r="598" s="12" customFormat="1" x14ac:dyDescent="0.35"/>
    <row r="599" s="12" customFormat="1" x14ac:dyDescent="0.35"/>
    <row r="600" s="12" customFormat="1" x14ac:dyDescent="0.35"/>
    <row r="601" s="12" customFormat="1" x14ac:dyDescent="0.35"/>
    <row r="602" s="12" customFormat="1" x14ac:dyDescent="0.35"/>
    <row r="603" s="12" customFormat="1" x14ac:dyDescent="0.35"/>
    <row r="604" s="12" customFormat="1" x14ac:dyDescent="0.35"/>
    <row r="605" s="12" customFormat="1" x14ac:dyDescent="0.35"/>
    <row r="606" s="12" customFormat="1" x14ac:dyDescent="0.35"/>
    <row r="607" s="12" customFormat="1" x14ac:dyDescent="0.35"/>
    <row r="608" s="12" customFormat="1" x14ac:dyDescent="0.35"/>
    <row r="609" s="12" customFormat="1" x14ac:dyDescent="0.35"/>
    <row r="610" s="12" customFormat="1" x14ac:dyDescent="0.35"/>
    <row r="611" s="12" customFormat="1" x14ac:dyDescent="0.35"/>
    <row r="612" s="12" customFormat="1" x14ac:dyDescent="0.35"/>
    <row r="613" s="12" customFormat="1" x14ac:dyDescent="0.35"/>
    <row r="614" s="12" customFormat="1" x14ac:dyDescent="0.35"/>
    <row r="615" s="12" customFormat="1" x14ac:dyDescent="0.35"/>
    <row r="616" s="12" customFormat="1" x14ac:dyDescent="0.35"/>
    <row r="617" s="12" customFormat="1" x14ac:dyDescent="0.35"/>
    <row r="618" s="12" customFormat="1" x14ac:dyDescent="0.35"/>
    <row r="619" s="12" customFormat="1" x14ac:dyDescent="0.35"/>
    <row r="620" s="12" customFormat="1" x14ac:dyDescent="0.35"/>
    <row r="621" s="12" customFormat="1" x14ac:dyDescent="0.35"/>
    <row r="622" s="12" customFormat="1" x14ac:dyDescent="0.35"/>
    <row r="623" s="12" customFormat="1" x14ac:dyDescent="0.35"/>
    <row r="624" s="12" customFormat="1" x14ac:dyDescent="0.35"/>
    <row r="625" s="12" customFormat="1" x14ac:dyDescent="0.35"/>
    <row r="626" s="12" customFormat="1" x14ac:dyDescent="0.35"/>
    <row r="627" s="12" customFormat="1" x14ac:dyDescent="0.35"/>
    <row r="628" s="12" customFormat="1" x14ac:dyDescent="0.35"/>
    <row r="629" s="12" customFormat="1" x14ac:dyDescent="0.35"/>
    <row r="630" s="12" customFormat="1" x14ac:dyDescent="0.35"/>
    <row r="631" s="12" customFormat="1" x14ac:dyDescent="0.35"/>
    <row r="632" s="12" customFormat="1" x14ac:dyDescent="0.35"/>
    <row r="633" s="12" customFormat="1" ht="14.25" customHeight="1" x14ac:dyDescent="0.35"/>
  </sheetData>
  <mergeCells count="5">
    <mergeCell ref="D2:K3"/>
    <mergeCell ref="D6:M6"/>
    <mergeCell ref="D8:L8"/>
    <mergeCell ref="D13:O13"/>
    <mergeCell ref="D14:M14"/>
  </mergeCells>
  <hyperlinks>
    <hyperlink ref="D4" r:id="rId1" xr:uid="{A5A9FC9E-5964-4F7C-9103-7F5A6B0558F3}"/>
    <hyperlink ref="D8" r:id="rId2" display="https://libertystreeteconomics.newyorkfed.org/2022/05/refinance-boom-winds-down/" xr:uid="{CD20F8BC-3985-4E13-896F-F5383BE4D178}"/>
    <hyperlink ref="D6:M6" r:id="rId3" display="Liberty Street Economics" xr:uid="{34CEEF9B-4885-42D7-ACD9-4BF4C7EE767A}"/>
    <hyperlink ref="D18" r:id="rId4" display="Terms of Use:" xr:uid="{604C50F9-5CC6-42AB-BF44-AB2C16A548FC}"/>
    <hyperlink ref="D17" r:id="rId5" xr:uid="{A29E13EA-EFD6-494F-8180-D4904BD35D64}"/>
    <hyperlink ref="D8:L8" r:id="rId6" display="Title of post" xr:uid="{089EAEF3-FA99-4E7C-B07A-8B71DB44FD5B}"/>
  </hyperlinks>
  <pageMargins left="0.7" right="0.7" top="0.75" bottom="0.75" header="0.3" footer="0.3"/>
  <pageSetup orientation="portrait" horizontalDpi="1200" verticalDpi="1200" r:id="rId7"/>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69"/>
  <sheetViews>
    <sheetView workbookViewId="0">
      <selection sqref="A1:XFD5"/>
    </sheetView>
  </sheetViews>
  <sheetFormatPr defaultRowHeight="14.5" x14ac:dyDescent="0.35"/>
  <sheetData>
    <row r="1" spans="1:11" s="4" customFormat="1" ht="13.75" customHeight="1" x14ac:dyDescent="0.35"/>
    <row r="2" spans="1:11" s="4" customFormat="1" ht="15" customHeight="1" x14ac:dyDescent="0.35">
      <c r="D2" s="20" t="s">
        <v>73</v>
      </c>
      <c r="E2" s="20"/>
      <c r="F2" s="20"/>
      <c r="G2" s="20"/>
      <c r="H2" s="20"/>
      <c r="I2" s="20"/>
      <c r="J2" s="20"/>
      <c r="K2" s="20"/>
    </row>
    <row r="3" spans="1:11" s="4" customFormat="1" ht="15" customHeight="1" x14ac:dyDescent="0.35">
      <c r="D3" s="20"/>
      <c r="E3" s="20"/>
      <c r="F3" s="20"/>
      <c r="G3" s="20"/>
      <c r="H3" s="20"/>
      <c r="I3" s="20"/>
      <c r="J3" s="20"/>
      <c r="K3" s="20"/>
    </row>
    <row r="4" spans="1:11" s="4" customFormat="1" x14ac:dyDescent="0.35">
      <c r="D4" s="5" t="s">
        <v>68</v>
      </c>
    </row>
    <row r="5" spans="1:11" s="6" customFormat="1" x14ac:dyDescent="0.35"/>
    <row r="6" spans="1:11" x14ac:dyDescent="0.35">
      <c r="A6" t="s">
        <v>0</v>
      </c>
      <c r="B6" t="s">
        <v>1</v>
      </c>
      <c r="C6" t="s">
        <v>2</v>
      </c>
    </row>
    <row r="7" spans="1:11" x14ac:dyDescent="0.35">
      <c r="A7" s="1">
        <v>19</v>
      </c>
      <c r="B7" s="3">
        <v>5.4549422115087502E-2</v>
      </c>
      <c r="C7" s="3">
        <v>8.5462778806686401E-3</v>
      </c>
    </row>
    <row r="8" spans="1:11" x14ac:dyDescent="0.35">
      <c r="A8" s="1">
        <v>20</v>
      </c>
      <c r="B8" s="3">
        <v>0.31093171238899231</v>
      </c>
      <c r="C8" s="3">
        <v>0.34754863381385803</v>
      </c>
    </row>
    <row r="9" spans="1:11" x14ac:dyDescent="0.35">
      <c r="A9" s="1">
        <v>21</v>
      </c>
      <c r="B9" s="3">
        <v>1.4237399101257324</v>
      </c>
      <c r="C9" s="3">
        <v>1.0711334943771362</v>
      </c>
    </row>
    <row r="10" spans="1:11" x14ac:dyDescent="0.35">
      <c r="A10" s="1">
        <v>22</v>
      </c>
      <c r="B10" s="3">
        <v>2.7220160961151123</v>
      </c>
      <c r="C10" s="3">
        <v>1.6779192686080933</v>
      </c>
    </row>
    <row r="11" spans="1:11" x14ac:dyDescent="0.35">
      <c r="A11" s="1">
        <v>23</v>
      </c>
      <c r="B11" s="3">
        <v>3.6929957866668701</v>
      </c>
      <c r="C11" s="3">
        <v>2.2391247749328613</v>
      </c>
    </row>
    <row r="12" spans="1:11" x14ac:dyDescent="0.35">
      <c r="A12" s="1">
        <v>24</v>
      </c>
      <c r="B12" s="3">
        <v>4.3148593902587891</v>
      </c>
      <c r="C12" s="3">
        <v>3.07666015625</v>
      </c>
    </row>
    <row r="13" spans="1:11" x14ac:dyDescent="0.35">
      <c r="A13" s="1">
        <v>25</v>
      </c>
      <c r="B13" s="3">
        <v>4.7239799499511719</v>
      </c>
      <c r="C13" s="3">
        <v>3.7204797267913818</v>
      </c>
    </row>
    <row r="14" spans="1:11" x14ac:dyDescent="0.35">
      <c r="A14" s="1">
        <v>26</v>
      </c>
      <c r="B14" s="3">
        <v>4.45123291015625</v>
      </c>
      <c r="C14" s="3">
        <v>3.85152268409729</v>
      </c>
    </row>
    <row r="15" spans="1:11" x14ac:dyDescent="0.35">
      <c r="A15" s="1">
        <v>27</v>
      </c>
      <c r="B15" s="3">
        <v>4.800349235534668</v>
      </c>
      <c r="C15" s="3">
        <v>4.1648859977722168</v>
      </c>
    </row>
    <row r="16" spans="1:11" x14ac:dyDescent="0.35">
      <c r="A16" s="1">
        <v>28</v>
      </c>
      <c r="B16" s="3">
        <v>4.7403445243835449</v>
      </c>
      <c r="C16" s="3">
        <v>3.7575135231018066</v>
      </c>
    </row>
    <row r="17" spans="1:3" x14ac:dyDescent="0.35">
      <c r="A17" s="1">
        <v>29</v>
      </c>
      <c r="B17" s="3">
        <v>4.5548768043518066</v>
      </c>
      <c r="C17" s="3">
        <v>3.7660598754882813</v>
      </c>
    </row>
    <row r="18" spans="1:3" x14ac:dyDescent="0.35">
      <c r="A18" s="1">
        <v>30</v>
      </c>
      <c r="B18" s="3">
        <v>4.0148372650146484</v>
      </c>
      <c r="C18" s="3">
        <v>3.5210666656494141</v>
      </c>
    </row>
    <row r="19" spans="1:3" x14ac:dyDescent="0.35">
      <c r="A19" s="1">
        <v>31</v>
      </c>
      <c r="B19" s="3">
        <v>4.1075716018676758</v>
      </c>
      <c r="C19" s="3">
        <v>3.3558385372161865</v>
      </c>
    </row>
    <row r="20" spans="1:3" x14ac:dyDescent="0.35">
      <c r="A20" s="1">
        <v>32</v>
      </c>
      <c r="B20" s="3">
        <v>3.2729651927947998</v>
      </c>
      <c r="C20" s="3">
        <v>3.4042675495147705</v>
      </c>
    </row>
    <row r="21" spans="1:3" x14ac:dyDescent="0.35">
      <c r="A21" s="1">
        <v>33</v>
      </c>
      <c r="B21" s="3">
        <v>3.2675104141235352</v>
      </c>
      <c r="C21" s="3">
        <v>3.3415946960449219</v>
      </c>
    </row>
    <row r="22" spans="1:3" x14ac:dyDescent="0.35">
      <c r="A22" s="1">
        <v>34</v>
      </c>
      <c r="B22" s="3">
        <v>2.9729435443878174</v>
      </c>
      <c r="C22" s="3">
        <v>3.3501410484313965</v>
      </c>
    </row>
    <row r="23" spans="1:3" x14ac:dyDescent="0.35">
      <c r="A23" s="1">
        <v>35</v>
      </c>
      <c r="B23" s="3">
        <v>3.0929522514343262</v>
      </c>
      <c r="C23" s="3">
        <v>3.3216533660888672</v>
      </c>
    </row>
    <row r="24" spans="1:3" x14ac:dyDescent="0.35">
      <c r="A24" s="1">
        <v>36</v>
      </c>
      <c r="B24" s="3">
        <v>2.5420031547546387</v>
      </c>
      <c r="C24" s="3">
        <v>3.1250889301300049</v>
      </c>
    </row>
    <row r="25" spans="1:3" x14ac:dyDescent="0.35">
      <c r="A25" s="1">
        <v>37</v>
      </c>
      <c r="B25" s="3">
        <v>2.6401920318603516</v>
      </c>
      <c r="C25" s="3">
        <v>3.0396263599395752</v>
      </c>
    </row>
    <row r="26" spans="1:3" x14ac:dyDescent="0.35">
      <c r="A26" s="1">
        <v>38</v>
      </c>
      <c r="B26" s="3">
        <v>2.4547240734100342</v>
      </c>
      <c r="C26" s="3">
        <v>2.7291114330291748</v>
      </c>
    </row>
    <row r="27" spans="1:3" x14ac:dyDescent="0.35">
      <c r="A27" s="1">
        <v>39</v>
      </c>
      <c r="B27" s="3">
        <v>2.4492690563201904</v>
      </c>
      <c r="C27" s="3">
        <v>2.4784207344055176</v>
      </c>
    </row>
    <row r="28" spans="1:3" x14ac:dyDescent="0.35">
      <c r="A28" s="1">
        <v>40</v>
      </c>
      <c r="B28" s="3">
        <v>2.2528910636901855</v>
      </c>
      <c r="C28" s="3">
        <v>2.4983620643615723</v>
      </c>
    </row>
    <row r="29" spans="1:3" x14ac:dyDescent="0.35">
      <c r="A29" s="1">
        <v>41</v>
      </c>
      <c r="B29" s="3">
        <v>2.0837879180908203</v>
      </c>
      <c r="C29" s="3">
        <v>2.3188900947570801</v>
      </c>
    </row>
    <row r="30" spans="1:3" x14ac:dyDescent="0.35">
      <c r="A30" s="1">
        <v>42</v>
      </c>
      <c r="B30" s="3">
        <v>1.8655902147293091</v>
      </c>
      <c r="C30" s="3">
        <v>2.1052331924438477</v>
      </c>
    </row>
    <row r="31" spans="1:3" x14ac:dyDescent="0.35">
      <c r="A31" s="1">
        <v>43</v>
      </c>
      <c r="B31" s="3">
        <v>1.8983198404312134</v>
      </c>
      <c r="C31" s="3">
        <v>2.1365694999694824</v>
      </c>
    </row>
    <row r="32" spans="1:3" x14ac:dyDescent="0.35">
      <c r="A32" s="1">
        <v>44</v>
      </c>
      <c r="B32" s="3">
        <v>1.7783111333847046</v>
      </c>
      <c r="C32" s="3">
        <v>2.1251745223999023</v>
      </c>
    </row>
    <row r="33" spans="1:3" x14ac:dyDescent="0.35">
      <c r="A33" s="1">
        <v>45</v>
      </c>
      <c r="B33" s="3">
        <v>1.5819332599639893</v>
      </c>
      <c r="C33" s="3">
        <v>1.9428539276123047</v>
      </c>
    </row>
    <row r="34" spans="1:3" x14ac:dyDescent="0.35">
      <c r="A34" s="1">
        <v>46</v>
      </c>
      <c r="B34" s="3">
        <v>1.6855771541595459</v>
      </c>
      <c r="C34" s="3">
        <v>1.9713414907455444</v>
      </c>
    </row>
    <row r="35" spans="1:3" x14ac:dyDescent="0.35">
      <c r="A35" s="1">
        <v>47</v>
      </c>
      <c r="B35" s="3">
        <v>1.5710233449935913</v>
      </c>
      <c r="C35" s="3">
        <v>1.9485514163970947</v>
      </c>
    </row>
    <row r="36" spans="1:3" x14ac:dyDescent="0.35">
      <c r="A36" s="1">
        <v>48</v>
      </c>
      <c r="B36" s="3">
        <v>1.6255728006362915</v>
      </c>
      <c r="C36" s="3">
        <v>1.6237928867340088</v>
      </c>
    </row>
    <row r="37" spans="1:3" x14ac:dyDescent="0.35">
      <c r="A37" s="1">
        <v>49</v>
      </c>
      <c r="B37" s="3">
        <v>1.5928431749343872</v>
      </c>
      <c r="C37" s="3">
        <v>1.4899011850357056</v>
      </c>
    </row>
    <row r="38" spans="1:3" x14ac:dyDescent="0.35">
      <c r="A38" s="1">
        <v>50</v>
      </c>
      <c r="B38" s="3">
        <v>1.363735556602478</v>
      </c>
      <c r="C38" s="3">
        <v>1.6294903755187988</v>
      </c>
    </row>
    <row r="39" spans="1:3" x14ac:dyDescent="0.35">
      <c r="A39" s="1">
        <v>51</v>
      </c>
      <c r="B39" s="3">
        <v>1.3364608287811279</v>
      </c>
      <c r="C39" s="3">
        <v>1.3844970464706421</v>
      </c>
    </row>
    <row r="40" spans="1:3" x14ac:dyDescent="0.35">
      <c r="A40" s="1">
        <v>52</v>
      </c>
      <c r="B40" s="3">
        <v>1.2982761859893799</v>
      </c>
      <c r="C40" s="3">
        <v>1.481354832649231</v>
      </c>
    </row>
    <row r="41" spans="1:3" x14ac:dyDescent="0.35">
      <c r="A41" s="1">
        <v>53</v>
      </c>
      <c r="B41" s="3">
        <v>1.1619026660919189</v>
      </c>
      <c r="C41" s="3">
        <v>1.3531607389450073</v>
      </c>
    </row>
    <row r="42" spans="1:3" x14ac:dyDescent="0.35">
      <c r="A42" s="1">
        <v>54</v>
      </c>
      <c r="B42" s="3">
        <v>1.0037093162536621</v>
      </c>
      <c r="C42" s="3">
        <v>1.3332194089889526</v>
      </c>
    </row>
    <row r="43" spans="1:3" x14ac:dyDescent="0.35">
      <c r="A43" s="1">
        <v>55</v>
      </c>
      <c r="B43" s="3">
        <v>0.93279510736465454</v>
      </c>
      <c r="C43" s="3">
        <v>1.3588582277297974</v>
      </c>
    </row>
    <row r="44" spans="1:3" x14ac:dyDescent="0.35">
      <c r="A44" s="1">
        <v>56</v>
      </c>
      <c r="B44" s="3">
        <v>0.97643464803695679</v>
      </c>
      <c r="C44" s="3">
        <v>1.2392103672027588</v>
      </c>
    </row>
    <row r="45" spans="1:3" x14ac:dyDescent="0.35">
      <c r="A45" s="1">
        <v>57</v>
      </c>
      <c r="B45" s="3">
        <v>0.98188960552215576</v>
      </c>
      <c r="C45" s="3">
        <v>1.0682847499847412</v>
      </c>
    </row>
    <row r="46" spans="1:3" x14ac:dyDescent="0.35">
      <c r="A46" s="1">
        <v>58</v>
      </c>
      <c r="B46" s="3">
        <v>0.92734014987945557</v>
      </c>
      <c r="C46" s="3">
        <v>0.96572941541671753</v>
      </c>
    </row>
    <row r="47" spans="1:3" x14ac:dyDescent="0.35">
      <c r="A47" s="1">
        <v>59</v>
      </c>
      <c r="B47" s="3">
        <v>0.7964215874671936</v>
      </c>
      <c r="C47" s="3">
        <v>0.85462778806686401</v>
      </c>
    </row>
    <row r="48" spans="1:3" x14ac:dyDescent="0.35">
      <c r="A48" s="1">
        <v>60</v>
      </c>
      <c r="B48" s="3">
        <v>0.64368319511413574</v>
      </c>
      <c r="C48" s="3">
        <v>0.90875422954559326</v>
      </c>
    </row>
    <row r="49" spans="1:3" x14ac:dyDescent="0.35">
      <c r="A49" s="1">
        <v>61</v>
      </c>
      <c r="B49" s="3">
        <v>0.61095350980758667</v>
      </c>
      <c r="C49" s="3">
        <v>0.84323275089263916</v>
      </c>
    </row>
    <row r="50" spans="1:3" x14ac:dyDescent="0.35">
      <c r="A50" s="1">
        <v>62</v>
      </c>
      <c r="B50" s="3">
        <v>0.58913373947143555</v>
      </c>
      <c r="C50" s="3">
        <v>0.73213118314743042</v>
      </c>
    </row>
    <row r="51" spans="1:3" x14ac:dyDescent="0.35">
      <c r="A51" s="1">
        <v>63</v>
      </c>
      <c r="B51" s="3">
        <v>0.50185465812683105</v>
      </c>
      <c r="C51" s="3">
        <v>0.63527333736419678</v>
      </c>
    </row>
    <row r="52" spans="1:3" x14ac:dyDescent="0.35">
      <c r="A52" s="1">
        <v>64</v>
      </c>
      <c r="B52" s="3">
        <v>0.38730090856552124</v>
      </c>
      <c r="C52" s="3">
        <v>0.60963451862335205</v>
      </c>
    </row>
    <row r="53" spans="1:3" x14ac:dyDescent="0.35">
      <c r="A53" s="1">
        <v>65</v>
      </c>
      <c r="B53" s="3">
        <v>0.36002618074417114</v>
      </c>
      <c r="C53" s="3">
        <v>0.58684444427490234</v>
      </c>
    </row>
    <row r="54" spans="1:3" x14ac:dyDescent="0.35">
      <c r="A54" s="1">
        <v>66</v>
      </c>
      <c r="B54" s="3">
        <v>0.2291075736284256</v>
      </c>
      <c r="C54" s="3">
        <v>0.4899865984916687</v>
      </c>
    </row>
    <row r="55" spans="1:3" x14ac:dyDescent="0.35">
      <c r="A55" s="1">
        <v>67</v>
      </c>
      <c r="B55" s="3">
        <v>0.21819768846035004</v>
      </c>
      <c r="C55" s="3">
        <v>0.40167507529258728</v>
      </c>
    </row>
    <row r="56" spans="1:3" x14ac:dyDescent="0.35">
      <c r="A56" s="1">
        <v>68</v>
      </c>
      <c r="B56" s="3">
        <v>0.23456251621246338</v>
      </c>
      <c r="C56" s="3">
        <v>0.41022133827209473</v>
      </c>
    </row>
    <row r="57" spans="1:3" x14ac:dyDescent="0.35">
      <c r="A57" s="1">
        <v>69</v>
      </c>
      <c r="B57" s="3">
        <v>0.2563822865486145</v>
      </c>
      <c r="C57" s="3">
        <v>0.35894367098808289</v>
      </c>
    </row>
    <row r="58" spans="1:3" x14ac:dyDescent="0.35">
      <c r="A58" s="1">
        <v>70</v>
      </c>
      <c r="B58" s="3">
        <v>0.15819332003593445</v>
      </c>
      <c r="C58" s="3">
        <v>0.33900237083435059</v>
      </c>
    </row>
    <row r="59" spans="1:3" x14ac:dyDescent="0.35">
      <c r="A59" s="1">
        <v>71</v>
      </c>
      <c r="B59" s="3">
        <v>0.10364390164613724</v>
      </c>
      <c r="C59" s="3">
        <v>0.2991197407245636</v>
      </c>
    </row>
    <row r="60" spans="1:3" x14ac:dyDescent="0.35">
      <c r="A60" s="1">
        <v>72</v>
      </c>
      <c r="B60" s="3">
        <v>9.8188959062099457E-2</v>
      </c>
      <c r="C60" s="3">
        <v>0.24499329924583435</v>
      </c>
    </row>
    <row r="61" spans="1:3" x14ac:dyDescent="0.35">
      <c r="A61" s="1">
        <v>73</v>
      </c>
      <c r="B61" s="3">
        <v>7.6369188725948334E-2</v>
      </c>
      <c r="C61" s="3">
        <v>0.213656947016716</v>
      </c>
    </row>
    <row r="62" spans="1:3" x14ac:dyDescent="0.35">
      <c r="A62" s="1">
        <v>74</v>
      </c>
      <c r="B62" s="3">
        <v>5.4549422115087509E-2</v>
      </c>
      <c r="C62" s="3">
        <v>0.14243796467781067</v>
      </c>
    </row>
    <row r="63" spans="1:3" x14ac:dyDescent="0.35">
      <c r="A63" s="1">
        <v>75</v>
      </c>
      <c r="B63" s="3">
        <v>1.6364825889468193E-2</v>
      </c>
      <c r="C63" s="3">
        <v>0.14243796467781067</v>
      </c>
    </row>
    <row r="64" spans="1:3" x14ac:dyDescent="0.35">
      <c r="A64" s="1">
        <v>76</v>
      </c>
      <c r="B64" s="3">
        <v>3.8184594362974167E-2</v>
      </c>
      <c r="C64" s="3">
        <v>0.14528672397136688</v>
      </c>
    </row>
    <row r="65" spans="1:3" x14ac:dyDescent="0.35">
      <c r="A65" s="1">
        <v>77</v>
      </c>
      <c r="B65" s="3">
        <v>3.2729651778936386E-2</v>
      </c>
      <c r="C65" s="3">
        <v>0.1054040938615799</v>
      </c>
    </row>
    <row r="66" spans="1:3" x14ac:dyDescent="0.35">
      <c r="A66" s="1">
        <v>78</v>
      </c>
      <c r="B66" s="3">
        <v>2.7274711057543755E-2</v>
      </c>
      <c r="C66" s="3">
        <v>5.9823945164680481E-2</v>
      </c>
    </row>
    <row r="67" spans="1:3" x14ac:dyDescent="0.35">
      <c r="A67" s="1">
        <v>79</v>
      </c>
      <c r="B67" s="3">
        <v>2.1819768473505974E-2</v>
      </c>
      <c r="C67" s="3">
        <v>9.6857815980911255E-2</v>
      </c>
    </row>
    <row r="68" spans="1:3" x14ac:dyDescent="0.35">
      <c r="A68" s="1">
        <v>80</v>
      </c>
      <c r="B68" s="3">
        <v>2.1819768473505974E-2</v>
      </c>
      <c r="C68" s="3">
        <v>5.6975185871124268E-2</v>
      </c>
    </row>
    <row r="69" spans="1:3" x14ac:dyDescent="0.35">
      <c r="B69" s="2"/>
      <c r="C69" s="2"/>
    </row>
  </sheetData>
  <mergeCells count="1">
    <mergeCell ref="D2:K3"/>
  </mergeCells>
  <hyperlinks>
    <hyperlink ref="D4" r:id="rId1" xr:uid="{66520C2F-5327-40AA-A4C2-061658362900}"/>
  </hyperlinks>
  <pageMargins left="0.7" right="0.7" top="0.75" bottom="0.75" header="0.3" footer="0.3"/>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11"/>
  <sheetViews>
    <sheetView workbookViewId="0">
      <selection sqref="A1:XFD5"/>
    </sheetView>
  </sheetViews>
  <sheetFormatPr defaultRowHeight="14.5" x14ac:dyDescent="0.35"/>
  <cols>
    <col min="1" max="1" width="21.453125" bestFit="1" customWidth="1"/>
    <col min="2" max="2" width="10.1796875" bestFit="1" customWidth="1"/>
  </cols>
  <sheetData>
    <row r="1" spans="1:11" s="4" customFormat="1" ht="13.75" customHeight="1" x14ac:dyDescent="0.35"/>
    <row r="2" spans="1:11" s="4" customFormat="1" ht="15" customHeight="1" x14ac:dyDescent="0.35">
      <c r="D2" s="20" t="s">
        <v>73</v>
      </c>
      <c r="E2" s="20"/>
      <c r="F2" s="20"/>
      <c r="G2" s="20"/>
      <c r="H2" s="20"/>
      <c r="I2" s="20"/>
      <c r="J2" s="20"/>
      <c r="K2" s="20"/>
    </row>
    <row r="3" spans="1:11" s="4" customFormat="1" ht="15" customHeight="1" x14ac:dyDescent="0.35">
      <c r="D3" s="20"/>
      <c r="E3" s="20"/>
      <c r="F3" s="20"/>
      <c r="G3" s="20"/>
      <c r="H3" s="20"/>
      <c r="I3" s="20"/>
      <c r="J3" s="20"/>
      <c r="K3" s="20"/>
    </row>
    <row r="4" spans="1:11" s="4" customFormat="1" x14ac:dyDescent="0.35">
      <c r="D4" s="5" t="s">
        <v>68</v>
      </c>
    </row>
    <row r="5" spans="1:11" s="6" customFormat="1" x14ac:dyDescent="0.35"/>
    <row r="6" spans="1:11" x14ac:dyDescent="0.35">
      <c r="A6" t="s">
        <v>3</v>
      </c>
      <c r="B6" t="s">
        <v>4</v>
      </c>
    </row>
    <row r="7" spans="1:11" x14ac:dyDescent="0.35">
      <c r="A7" t="s">
        <v>5</v>
      </c>
      <c r="B7" s="1">
        <v>4.2280945777893066</v>
      </c>
    </row>
    <row r="8" spans="1:11" x14ac:dyDescent="0.35">
      <c r="A8" t="s">
        <v>6</v>
      </c>
      <c r="B8" s="1">
        <v>19.666202545166016</v>
      </c>
    </row>
    <row r="9" spans="1:11" x14ac:dyDescent="0.35">
      <c r="A9" t="s">
        <v>7</v>
      </c>
      <c r="B9" s="1">
        <v>29.791376113891602</v>
      </c>
    </row>
    <row r="10" spans="1:11" x14ac:dyDescent="0.35">
      <c r="A10" t="s">
        <v>8</v>
      </c>
      <c r="B10" s="1">
        <v>21.752433776855469</v>
      </c>
    </row>
    <row r="11" spans="1:11" x14ac:dyDescent="0.35">
      <c r="A11" t="s">
        <v>9</v>
      </c>
      <c r="B11" s="1">
        <v>24.561891555786133</v>
      </c>
    </row>
  </sheetData>
  <mergeCells count="1">
    <mergeCell ref="D2:K3"/>
  </mergeCells>
  <hyperlinks>
    <hyperlink ref="D4" r:id="rId1" xr:uid="{9F2E301E-33A1-44FB-9A9D-5AA58BEC2157}"/>
  </hyperlinks>
  <pageMargins left="0.7" right="0.7" top="0.75" bottom="0.75" header="0.3" footer="0.3"/>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58"/>
  <sheetViews>
    <sheetView workbookViewId="0">
      <selection sqref="A1:XFD5"/>
    </sheetView>
  </sheetViews>
  <sheetFormatPr defaultRowHeight="14.5" x14ac:dyDescent="0.35"/>
  <cols>
    <col min="2" max="2" width="10.453125" customWidth="1"/>
  </cols>
  <sheetData>
    <row r="1" spans="1:11" s="4" customFormat="1" ht="13.75" customHeight="1" x14ac:dyDescent="0.35"/>
    <row r="2" spans="1:11" s="4" customFormat="1" ht="15" customHeight="1" x14ac:dyDescent="0.35">
      <c r="D2" s="20" t="s">
        <v>73</v>
      </c>
      <c r="E2" s="20"/>
      <c r="F2" s="20"/>
      <c r="G2" s="20"/>
      <c r="H2" s="20"/>
      <c r="I2" s="20"/>
      <c r="J2" s="20"/>
      <c r="K2" s="20"/>
    </row>
    <row r="3" spans="1:11" s="4" customFormat="1" ht="15" customHeight="1" x14ac:dyDescent="0.35">
      <c r="D3" s="20"/>
      <c r="E3" s="20"/>
      <c r="F3" s="20"/>
      <c r="G3" s="20"/>
      <c r="H3" s="20"/>
      <c r="I3" s="20"/>
      <c r="J3" s="20"/>
      <c r="K3" s="20"/>
    </row>
    <row r="4" spans="1:11" s="4" customFormat="1" x14ac:dyDescent="0.35">
      <c r="D4" s="5" t="s">
        <v>68</v>
      </c>
    </row>
    <row r="5" spans="1:11" s="6" customFormat="1" x14ac:dyDescent="0.35"/>
    <row r="6" spans="1:11" x14ac:dyDescent="0.35">
      <c r="A6" t="s">
        <v>10</v>
      </c>
      <c r="B6" t="s">
        <v>11</v>
      </c>
    </row>
    <row r="7" spans="1:11" x14ac:dyDescent="0.35">
      <c r="A7" t="s">
        <v>12</v>
      </c>
      <c r="B7" s="1">
        <v>8.5074625015258789</v>
      </c>
    </row>
    <row r="8" spans="1:11" x14ac:dyDescent="0.35">
      <c r="A8" t="s">
        <v>13</v>
      </c>
      <c r="B8" s="1">
        <v>11.152764320373535</v>
      </c>
    </row>
    <row r="9" spans="1:11" x14ac:dyDescent="0.35">
      <c r="A9" t="s">
        <v>14</v>
      </c>
      <c r="B9" s="1">
        <v>7.5153374671936035</v>
      </c>
    </row>
    <row r="10" spans="1:11" x14ac:dyDescent="0.35">
      <c r="A10" t="s">
        <v>15</v>
      </c>
      <c r="B10" s="1">
        <v>9.847198486328125</v>
      </c>
    </row>
    <row r="11" spans="1:11" x14ac:dyDescent="0.35">
      <c r="A11" t="s">
        <v>16</v>
      </c>
      <c r="B11" s="1">
        <v>6.3254756927490234</v>
      </c>
    </row>
    <row r="12" spans="1:11" x14ac:dyDescent="0.35">
      <c r="A12" t="s">
        <v>17</v>
      </c>
      <c r="B12" s="1">
        <v>7.129265308380127</v>
      </c>
    </row>
    <row r="13" spans="1:11" x14ac:dyDescent="0.35">
      <c r="A13" t="s">
        <v>18</v>
      </c>
      <c r="B13" s="1">
        <v>7.6532464027404785</v>
      </c>
    </row>
    <row r="14" spans="1:11" x14ac:dyDescent="0.35">
      <c r="A14" t="s">
        <v>19</v>
      </c>
      <c r="B14" s="1">
        <v>8.3479785919189453</v>
      </c>
    </row>
    <row r="15" spans="1:11" x14ac:dyDescent="0.35">
      <c r="A15" t="s">
        <v>20</v>
      </c>
      <c r="B15" s="1">
        <v>8.9552240371704102</v>
      </c>
    </row>
    <row r="16" spans="1:11" x14ac:dyDescent="0.35">
      <c r="A16" t="s">
        <v>21</v>
      </c>
      <c r="B16" s="1">
        <v>7.7087793350219727</v>
      </c>
    </row>
    <row r="17" spans="1:2" x14ac:dyDescent="0.35">
      <c r="A17" t="s">
        <v>22</v>
      </c>
      <c r="B17" s="1">
        <v>10.445514678955078</v>
      </c>
    </row>
    <row r="18" spans="1:2" x14ac:dyDescent="0.35">
      <c r="A18" t="s">
        <v>23</v>
      </c>
      <c r="B18" s="1">
        <v>5.1948051452636719</v>
      </c>
    </row>
    <row r="19" spans="1:2" x14ac:dyDescent="0.35">
      <c r="A19" t="s">
        <v>24</v>
      </c>
      <c r="B19" s="1">
        <v>7.5364665985107422</v>
      </c>
    </row>
    <row r="20" spans="1:2" x14ac:dyDescent="0.35">
      <c r="A20" t="s">
        <v>25</v>
      </c>
      <c r="B20" s="1">
        <v>6.8570089340209961</v>
      </c>
    </row>
    <row r="21" spans="1:2" x14ac:dyDescent="0.35">
      <c r="A21" t="s">
        <v>26</v>
      </c>
      <c r="B21" s="1">
        <v>7.0935053825378418</v>
      </c>
    </row>
    <row r="22" spans="1:2" x14ac:dyDescent="0.35">
      <c r="A22" t="s">
        <v>27</v>
      </c>
      <c r="B22" s="1">
        <v>6.8742127418518066</v>
      </c>
    </row>
    <row r="23" spans="1:2" x14ac:dyDescent="0.35">
      <c r="A23" t="s">
        <v>28</v>
      </c>
      <c r="B23" s="1">
        <v>9.4066572189331055</v>
      </c>
    </row>
    <row r="24" spans="1:2" x14ac:dyDescent="0.35">
      <c r="A24" t="s">
        <v>29</v>
      </c>
      <c r="B24" s="1">
        <v>9.7022857666015625</v>
      </c>
    </row>
    <row r="25" spans="1:2" x14ac:dyDescent="0.35">
      <c r="A25" t="s">
        <v>30</v>
      </c>
      <c r="B25" s="1">
        <v>4.9891538619995117</v>
      </c>
    </row>
    <row r="26" spans="1:2" x14ac:dyDescent="0.35">
      <c r="A26" t="s">
        <v>31</v>
      </c>
      <c r="B26" s="1">
        <v>12.872771263122559</v>
      </c>
    </row>
    <row r="27" spans="1:2" x14ac:dyDescent="0.35">
      <c r="A27" t="s">
        <v>32</v>
      </c>
      <c r="B27" s="1">
        <v>5.5819950103759766</v>
      </c>
    </row>
    <row r="28" spans="1:2" x14ac:dyDescent="0.35">
      <c r="A28" t="s">
        <v>33</v>
      </c>
      <c r="B28" s="1">
        <v>8.8556976318359375</v>
      </c>
    </row>
    <row r="29" spans="1:2" x14ac:dyDescent="0.35">
      <c r="A29" t="s">
        <v>34</v>
      </c>
      <c r="B29" s="1">
        <v>5.3735928535461426</v>
      </c>
    </row>
    <row r="30" spans="1:2" x14ac:dyDescent="0.35">
      <c r="A30" t="s">
        <v>35</v>
      </c>
      <c r="B30" s="1">
        <v>8.5616188049316406</v>
      </c>
    </row>
    <row r="31" spans="1:2" x14ac:dyDescent="0.35">
      <c r="A31" t="s">
        <v>36</v>
      </c>
      <c r="B31" s="1">
        <v>5.9237537384033203</v>
      </c>
    </row>
    <row r="32" spans="1:2" x14ac:dyDescent="0.35">
      <c r="A32" t="s">
        <v>37</v>
      </c>
      <c r="B32" s="1">
        <v>6.4928555488586426</v>
      </c>
    </row>
    <row r="33" spans="1:2" x14ac:dyDescent="0.35">
      <c r="A33" t="s">
        <v>38</v>
      </c>
      <c r="B33" s="1">
        <v>12.558685302734375</v>
      </c>
    </row>
    <row r="34" spans="1:2" x14ac:dyDescent="0.35">
      <c r="A34" t="s">
        <v>39</v>
      </c>
      <c r="B34" s="1">
        <v>6.3341250419616699</v>
      </c>
    </row>
    <row r="35" spans="1:2" x14ac:dyDescent="0.35">
      <c r="A35" t="s">
        <v>40</v>
      </c>
      <c r="B35" s="1">
        <v>9.9733180999755859</v>
      </c>
    </row>
    <row r="36" spans="1:2" x14ac:dyDescent="0.35">
      <c r="A36" t="s">
        <v>41</v>
      </c>
      <c r="B36" s="1">
        <v>5.8876810073852539</v>
      </c>
    </row>
    <row r="37" spans="1:2" x14ac:dyDescent="0.35">
      <c r="A37" t="s">
        <v>42</v>
      </c>
      <c r="B37" s="1">
        <v>7.2989850044250488</v>
      </c>
    </row>
    <row r="38" spans="1:2" x14ac:dyDescent="0.35">
      <c r="A38" t="s">
        <v>43</v>
      </c>
      <c r="B38" s="1">
        <v>4.9528303146362305</v>
      </c>
    </row>
    <row r="39" spans="1:2" x14ac:dyDescent="0.35">
      <c r="A39" t="s">
        <v>44</v>
      </c>
      <c r="B39" s="1">
        <v>7.638176441192627</v>
      </c>
    </row>
    <row r="40" spans="1:2" x14ac:dyDescent="0.35">
      <c r="A40" t="s">
        <v>45</v>
      </c>
      <c r="B40" s="1">
        <v>9.4106464385986328</v>
      </c>
    </row>
    <row r="41" spans="1:2" x14ac:dyDescent="0.35">
      <c r="A41" t="s">
        <v>46</v>
      </c>
      <c r="B41" s="1">
        <v>9.0960292816162109</v>
      </c>
    </row>
    <row r="42" spans="1:2" x14ac:dyDescent="0.35">
      <c r="A42" t="s">
        <v>47</v>
      </c>
      <c r="B42" s="1">
        <v>7.5873961448669434</v>
      </c>
    </row>
    <row r="43" spans="1:2" x14ac:dyDescent="0.35">
      <c r="A43" t="s">
        <v>48</v>
      </c>
      <c r="B43" s="1">
        <v>9.1374893188476563</v>
      </c>
    </row>
    <row r="44" spans="1:2" x14ac:dyDescent="0.35">
      <c r="A44" t="s">
        <v>49</v>
      </c>
      <c r="B44" s="1">
        <v>9.2266778945922852</v>
      </c>
    </row>
    <row r="45" spans="1:2" x14ac:dyDescent="0.35">
      <c r="A45" t="s">
        <v>50</v>
      </c>
      <c r="B45" s="1">
        <v>7.0486240386962891</v>
      </c>
    </row>
    <row r="46" spans="1:2" x14ac:dyDescent="0.35">
      <c r="A46" t="s">
        <v>51</v>
      </c>
      <c r="B46" s="1">
        <v>7.7720465660095215</v>
      </c>
    </row>
    <row r="47" spans="1:2" x14ac:dyDescent="0.35">
      <c r="A47" t="s">
        <v>52</v>
      </c>
      <c r="B47" s="1">
        <v>7.964601993560791</v>
      </c>
    </row>
    <row r="48" spans="1:2" x14ac:dyDescent="0.35">
      <c r="A48" t="s">
        <v>53</v>
      </c>
      <c r="B48" s="1">
        <v>10.607422828674316</v>
      </c>
    </row>
    <row r="49" spans="1:2" x14ac:dyDescent="0.35">
      <c r="A49" t="s">
        <v>54</v>
      </c>
      <c r="B49" s="1">
        <v>6.7450981140136719</v>
      </c>
    </row>
    <row r="50" spans="1:2" x14ac:dyDescent="0.35">
      <c r="A50" t="s">
        <v>55</v>
      </c>
      <c r="B50" s="1">
        <v>8.0967044830322266</v>
      </c>
    </row>
    <row r="51" spans="1:2" x14ac:dyDescent="0.35">
      <c r="A51" t="s">
        <v>56</v>
      </c>
      <c r="B51" s="1">
        <v>9.9589691162109375</v>
      </c>
    </row>
    <row r="52" spans="1:2" x14ac:dyDescent="0.35">
      <c r="A52" t="s">
        <v>57</v>
      </c>
      <c r="B52" s="1">
        <v>6.6294918060302734</v>
      </c>
    </row>
    <row r="53" spans="1:2" x14ac:dyDescent="0.35">
      <c r="A53" t="s">
        <v>58</v>
      </c>
      <c r="B53" s="1">
        <v>6.9397845268249512</v>
      </c>
    </row>
    <row r="54" spans="1:2" x14ac:dyDescent="0.35">
      <c r="A54" t="s">
        <v>59</v>
      </c>
      <c r="B54" s="1">
        <v>5.1743531227111816</v>
      </c>
    </row>
    <row r="55" spans="1:2" x14ac:dyDescent="0.35">
      <c r="A55" t="s">
        <v>60</v>
      </c>
      <c r="B55" s="1">
        <v>5.5597014427185059</v>
      </c>
    </row>
    <row r="56" spans="1:2" x14ac:dyDescent="0.35">
      <c r="A56" t="s">
        <v>61</v>
      </c>
      <c r="B56" s="1">
        <v>4.6215672492980957</v>
      </c>
    </row>
    <row r="57" spans="1:2" x14ac:dyDescent="0.35">
      <c r="A57" t="s">
        <v>62</v>
      </c>
      <c r="B57" s="1">
        <v>8.6997194290161133</v>
      </c>
    </row>
    <row r="58" spans="1:2" x14ac:dyDescent="0.35">
      <c r="A58" t="s">
        <v>63</v>
      </c>
      <c r="B58" s="1">
        <v>10.110294342041016</v>
      </c>
    </row>
  </sheetData>
  <mergeCells count="1">
    <mergeCell ref="D2:K3"/>
  </mergeCells>
  <hyperlinks>
    <hyperlink ref="D4" r:id="rId1" xr:uid="{7A677A30-32DF-4A76-8919-AF2D42E70099}"/>
  </hyperlinks>
  <pageMargins left="0.7" right="0.7" top="0.75" bottom="0.75" header="0.3" footer="0.3"/>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9"/>
  <sheetViews>
    <sheetView tabSelected="1" workbookViewId="0">
      <selection activeCell="D15" sqref="D15"/>
    </sheetView>
  </sheetViews>
  <sheetFormatPr defaultRowHeight="14.5" x14ac:dyDescent="0.35"/>
  <sheetData>
    <row r="1" spans="1:11" s="4" customFormat="1" ht="13.75" customHeight="1" x14ac:dyDescent="0.35"/>
    <row r="2" spans="1:11" s="4" customFormat="1" ht="15" customHeight="1" x14ac:dyDescent="0.35">
      <c r="D2" s="20" t="s">
        <v>73</v>
      </c>
      <c r="E2" s="20"/>
      <c r="F2" s="20"/>
      <c r="G2" s="20"/>
      <c r="H2" s="20"/>
      <c r="I2" s="20"/>
      <c r="J2" s="20"/>
      <c r="K2" s="20"/>
    </row>
    <row r="3" spans="1:11" s="4" customFormat="1" ht="15" customHeight="1" x14ac:dyDescent="0.35">
      <c r="D3" s="20"/>
      <c r="E3" s="20"/>
      <c r="F3" s="20"/>
      <c r="G3" s="20"/>
      <c r="H3" s="20"/>
      <c r="I3" s="20"/>
      <c r="J3" s="20"/>
      <c r="K3" s="20"/>
    </row>
    <row r="4" spans="1:11" s="4" customFormat="1" x14ac:dyDescent="0.35">
      <c r="D4" s="5" t="s">
        <v>68</v>
      </c>
    </row>
    <row r="5" spans="1:11" s="6" customFormat="1" x14ac:dyDescent="0.35"/>
    <row r="6" spans="1:11" x14ac:dyDescent="0.35">
      <c r="A6" t="s">
        <v>64</v>
      </c>
      <c r="B6" t="s">
        <v>65</v>
      </c>
      <c r="C6" t="s">
        <v>65</v>
      </c>
      <c r="D6" t="s">
        <v>66</v>
      </c>
    </row>
    <row r="7" spans="1:11" x14ac:dyDescent="0.35">
      <c r="A7" s="1">
        <v>36.994819641113281</v>
      </c>
      <c r="B7" s="1">
        <v>29.231470108032227</v>
      </c>
      <c r="C7" s="1">
        <v>13.8470458984375</v>
      </c>
      <c r="D7" s="27" t="s">
        <v>78</v>
      </c>
    </row>
    <row r="8" spans="1:11" x14ac:dyDescent="0.35">
      <c r="A8" s="1">
        <v>34.809608459472656</v>
      </c>
      <c r="B8" s="1">
        <v>25.929969787597656</v>
      </c>
      <c r="C8" s="1">
        <v>7.4516496658325195</v>
      </c>
      <c r="D8" s="27" t="s">
        <v>79</v>
      </c>
    </row>
    <row r="9" spans="1:11" x14ac:dyDescent="0.35">
      <c r="A9" s="1">
        <v>57.250999450683594</v>
      </c>
      <c r="B9" s="1">
        <v>39.771800994873047</v>
      </c>
      <c r="C9" s="1">
        <v>21.141513824462891</v>
      </c>
      <c r="D9" s="27" t="s">
        <v>80</v>
      </c>
    </row>
  </sheetData>
  <mergeCells count="1">
    <mergeCell ref="D2:K3"/>
  </mergeCells>
  <hyperlinks>
    <hyperlink ref="D4" r:id="rId1" xr:uid="{FDB42DB5-07FF-4B57-84F3-6496CB0959D5}"/>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64264fa-5603-4e4e-a2f4-32f4724a08c4" xsi:nil="true"/>
    <lcf76f155ced4ddcb4097134ff3c332f xmlns="a3e25fa8-c068-4a9a-8412-960c58ccd39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F9243D542AC0C4C81312C9CD72F72E0" ma:contentTypeVersion="15" ma:contentTypeDescription="Create a new document." ma:contentTypeScope="" ma:versionID="fd50c2c03f0c36c5aee79c259e8643f3">
  <xsd:schema xmlns:xsd="http://www.w3.org/2001/XMLSchema" xmlns:xs="http://www.w3.org/2001/XMLSchema" xmlns:p="http://schemas.microsoft.com/office/2006/metadata/properties" xmlns:ns2="a3e25fa8-c068-4a9a-8412-960c58ccd391" xmlns:ns3="d64264fa-5603-4e4e-a2f4-32f4724a08c4" xmlns:ns4="6971cd2d-bcec-45fb-8dd5-8c505cbdce0a" targetNamespace="http://schemas.microsoft.com/office/2006/metadata/properties" ma:root="true" ma:fieldsID="c2ac8dec11452b8a53fa5b46438b1424" ns2:_="" ns3:_="" ns4:_="">
    <xsd:import namespace="a3e25fa8-c068-4a9a-8412-960c58ccd391"/>
    <xsd:import namespace="d64264fa-5603-4e4e-a2f4-32f4724a08c4"/>
    <xsd:import namespace="6971cd2d-bcec-45fb-8dd5-8c505cbdce0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4:SharedWithUsers" minOccurs="0"/>
                <xsd:element ref="ns4: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e25fa8-c068-4a9a-8412-960c58ccd3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b94cc3ae-357c-4eb4-84e8-520ab3b4f5d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4264fa-5603-4e4e-a2f4-32f4724a08c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21476ecf-aa03-413f-82cf-8bdf6e07c4b7}" ma:internalName="TaxCatchAll" ma:showField="CatchAllData" ma:web="6971cd2d-bcec-45fb-8dd5-8c505cbdce0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971cd2d-bcec-45fb-8dd5-8c505cbdce0a"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A5E86B-2637-49B8-8893-DBCD4A811967}">
  <ds:schemaRefs>
    <ds:schemaRef ds:uri="d64264fa-5603-4e4e-a2f4-32f4724a08c4"/>
    <ds:schemaRef ds:uri="a3e25fa8-c068-4a9a-8412-960c58ccd391"/>
    <ds:schemaRef ds:uri="http://www.w3.org/XML/1998/namespace"/>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purl.org/dc/elements/1.1/"/>
    <ds:schemaRef ds:uri="http://schemas.microsoft.com/office/infopath/2007/PartnerControls"/>
    <ds:schemaRef ds:uri="6971cd2d-bcec-45fb-8dd5-8c505cbdce0a"/>
  </ds:schemaRefs>
</ds:datastoreItem>
</file>

<file path=customXml/itemProps2.xml><?xml version="1.0" encoding="utf-8"?>
<ds:datastoreItem xmlns:ds="http://schemas.openxmlformats.org/officeDocument/2006/customXml" ds:itemID="{451A261B-82C2-48D3-BC85-49C45F0A2E9A}">
  <ds:schemaRefs>
    <ds:schemaRef ds:uri="http://schemas.microsoft.com/sharepoint/v3/contenttype/forms"/>
  </ds:schemaRefs>
</ds:datastoreItem>
</file>

<file path=customXml/itemProps3.xml><?xml version="1.0" encoding="utf-8"?>
<ds:datastoreItem xmlns:ds="http://schemas.openxmlformats.org/officeDocument/2006/customXml" ds:itemID="{6537371D-7520-4187-ABF3-76DC012841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e25fa8-c068-4a9a-8412-960c58ccd391"/>
    <ds:schemaRef ds:uri="d64264fa-5603-4e4e-a2f4-32f4724a08c4"/>
    <ds:schemaRef ds:uri="6971cd2d-bcec-45fb-8dd5-8c505cbdce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5269c60-0483-4c57-9e8c-3779d6900235}" enabled="1" method="Privileged" siteId="{b397c653-5b19-463f-b9fc-af658ded912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Chart1_Age_Distribution</vt:lpstr>
      <vt:lpstr>Chart2_Status</vt:lpstr>
      <vt:lpstr>Chart3_Map_State</vt:lpstr>
      <vt:lpstr>Chart4_Spillovers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McDonald, Kathleen</dc:creator>
  <cp:keywords/>
  <dc:description/>
  <cp:lastModifiedBy>Jacob, Zara</cp:lastModifiedBy>
  <cp:revision/>
  <dcterms:created xsi:type="dcterms:W3CDTF">2026-05-08T13:43:00Z</dcterms:created>
  <dcterms:modified xsi:type="dcterms:W3CDTF">2026-05-11T21:33:12Z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0x010100BF9243D542AC0C4C81312C9CD72F72E0</vt:lpwstr>
  </property>
  <property fmtid="{D5CDD505-2E9C-101B-9397-08002B2CF9AE}" pid="3" name="MediaServiceImageTags">
    <vt:lpwstr/>
  </property>
</Properties>
</file>